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12"/>
  </p:notesMasterIdLst>
  <p:sldIdLst>
    <p:sldId id="256" r:id="rId2"/>
    <p:sldId id="1123" r:id="rId3"/>
    <p:sldId id="1136" r:id="rId4"/>
    <p:sldId id="1137" r:id="rId5"/>
    <p:sldId id="1135" r:id="rId6"/>
    <p:sldId id="1134" r:id="rId7"/>
    <p:sldId id="1139" r:id="rId8"/>
    <p:sldId id="1140" r:id="rId9"/>
    <p:sldId id="1141" r:id="rId10"/>
    <p:sldId id="258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p" id="{86A59DF2-5510-4E4B-947D-514F2521E9E4}">
          <p14:sldIdLst>
            <p14:sldId id="256"/>
            <p14:sldId id="1123"/>
            <p14:sldId id="1136"/>
            <p14:sldId id="1137"/>
            <p14:sldId id="1135"/>
            <p14:sldId id="1134"/>
            <p14:sldId id="1139"/>
            <p14:sldId id="1140"/>
            <p14:sldId id="1141"/>
          </p14:sldIdLst>
        </p14:section>
        <p14:section name="end" id="{440B04E8-B94A-4920-AF77-B91B0476202D}">
          <p14:sldIdLst>
            <p14:sldId id="258"/>
          </p14:sldIdLst>
        </p14:section>
        <p14:section name="fisheye" id="{DD4C5ED9-E39A-4F9D-8D21-A5DB6987DC42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31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A9107-6D63-438A-8B2D-CF4EE1B80B00}" type="datetimeFigureOut">
              <a:rPr lang="zh-TW" altLang="en-US" smtClean="0"/>
              <a:t>2023/7/30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AC1367-FB97-42BB-84B1-DF3785940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515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026"/>
            <a:ext cx="12192000" cy="3053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4760"/>
            <a:ext cx="11711939" cy="9535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718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2023/7/30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2023/7/30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2023/7/30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2023/7/30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2023/7/30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54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28698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6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7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8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9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0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2023/7/30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70" r:id="rId2"/>
    <p:sldLayoutId id="2147483771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65" r:id="rId12"/>
    <p:sldLayoutId id="2147483768" r:id="rId13"/>
    <p:sldLayoutId id="214748377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jpe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jpe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20.png"/><Relationship Id="rId7" Type="http://schemas.openxmlformats.org/officeDocument/2006/relationships/image" Target="../media/image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openxmlformats.org/officeDocument/2006/relationships/image" Target="../media/image5.jpeg"/><Relationship Id="rId5" Type="http://schemas.openxmlformats.org/officeDocument/2006/relationships/image" Target="../media/image22.png"/><Relationship Id="rId10" Type="http://schemas.openxmlformats.org/officeDocument/2006/relationships/image" Target="../media/image4.jpeg"/><Relationship Id="rId4" Type="http://schemas.openxmlformats.org/officeDocument/2006/relationships/image" Target="../media/image21.png"/><Relationship Id="rId9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08" y="2187217"/>
            <a:ext cx="9127714" cy="1625505"/>
          </a:xfrm>
        </p:spPr>
        <p:txBody>
          <a:bodyPr/>
          <a:lstStyle/>
          <a:p>
            <a:r>
              <a:rPr lang="en-US" altLang="zh-TW" dirty="0" err="1"/>
              <a:t>Colab</a:t>
            </a:r>
            <a:r>
              <a:rPr lang="zh-TW" altLang="en-US" dirty="0"/>
              <a:t>訓練</a:t>
            </a:r>
            <a:r>
              <a:rPr lang="en-US" altLang="zh-TW" dirty="0"/>
              <a:t>yolov5</a:t>
            </a:r>
            <a:endParaRPr lang="zh-TW" altLang="en-US" sz="5400" dirty="0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BCDE358-2F45-47A2-8ACF-2425170CDCC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內容版面配置區 7">
            <a:extLst>
              <a:ext uri="{FF2B5EF4-FFF2-40B4-BE49-F238E27FC236}">
                <a16:creationId xmlns:a16="http://schemas.microsoft.com/office/drawing/2014/main" id="{A4D90E92-02F9-4549-9ECE-0EADA40E89B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 err="1">
                <a:latin typeface="微軟正黑體" panose="020B0604030504040204" pitchFamily="34" charset="-120"/>
              </a:rPr>
              <a:t>colab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5" name="內容版面配置區 1">
            <a:extLst>
              <a:ext uri="{FF2B5EF4-FFF2-40B4-BE49-F238E27FC236}">
                <a16:creationId xmlns:a16="http://schemas.microsoft.com/office/drawing/2014/main" id="{D64DAD89-CC68-4C71-9019-A576479337B8}"/>
              </a:ext>
            </a:extLst>
          </p:cNvPr>
          <p:cNvSpPr txBox="1">
            <a:spLocks/>
          </p:cNvSpPr>
          <p:nvPr/>
        </p:nvSpPr>
        <p:spPr>
          <a:xfrm>
            <a:off x="617719" y="1550781"/>
            <a:ext cx="6999007" cy="5038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dirty="0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644AC537-9299-48EE-BEDD-E26E7458C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Google </a:t>
            </a:r>
            <a:r>
              <a:rPr lang="en-US" altLang="zh-TW" sz="2800" dirty="0" err="1"/>
              <a:t>Colab</a:t>
            </a:r>
            <a:r>
              <a:rPr lang="zh-TW" altLang="en-US" sz="2800" dirty="0"/>
              <a:t>是一個基於 </a:t>
            </a:r>
            <a:r>
              <a:rPr lang="en-US" altLang="zh-TW" sz="2800" dirty="0" err="1"/>
              <a:t>Jupyter</a:t>
            </a:r>
            <a:r>
              <a:rPr lang="en-US" altLang="zh-TW" sz="2800" dirty="0"/>
              <a:t> Notebook </a:t>
            </a:r>
            <a:r>
              <a:rPr lang="zh-TW" altLang="en-US" sz="2800" dirty="0"/>
              <a:t>的免費虛擬機，透過瀏覽器即可編寫程式，可以連接</a:t>
            </a:r>
            <a:r>
              <a:rPr lang="en-US" altLang="zh-TW" sz="2800" dirty="0"/>
              <a:t>Google Drive</a:t>
            </a:r>
            <a:r>
              <a:rPr lang="zh-TW" altLang="en-US" sz="2800" dirty="0"/>
              <a:t>雲端硬碟，將訓練完成的</a:t>
            </a:r>
            <a:r>
              <a:rPr lang="en-US" altLang="zh-TW" sz="2800" dirty="0"/>
              <a:t>AI</a:t>
            </a:r>
            <a:r>
              <a:rPr lang="zh-TW" altLang="en-US" sz="2800" dirty="0"/>
              <a:t>模型或資料科學處理的資料進行儲存，而</a:t>
            </a:r>
            <a:r>
              <a:rPr lang="en-US" altLang="zh-TW" sz="2800" dirty="0"/>
              <a:t>Google </a:t>
            </a:r>
            <a:r>
              <a:rPr lang="en-US" altLang="zh-TW" sz="2800" dirty="0" err="1"/>
              <a:t>Colab</a:t>
            </a:r>
            <a:r>
              <a:rPr lang="zh-TW" altLang="en-US" sz="2800" dirty="0"/>
              <a:t>擁有以下幾個特點：</a:t>
            </a:r>
          </a:p>
          <a:p>
            <a:pPr lvl="1"/>
            <a:r>
              <a:rPr lang="zh-TW" altLang="en-US" sz="2400" dirty="0"/>
              <a:t>不需任何設定：瀏覽器開起</a:t>
            </a:r>
            <a:r>
              <a:rPr lang="en-US" altLang="zh-TW" sz="2400" dirty="0"/>
              <a:t>Google </a:t>
            </a:r>
            <a:r>
              <a:rPr lang="en-US" altLang="zh-TW" sz="2400" dirty="0" err="1"/>
              <a:t>Colab</a:t>
            </a:r>
            <a:r>
              <a:rPr lang="zh-TW" altLang="en-US" sz="2400" dirty="0"/>
              <a:t>，連線完成即建立玩虛擬機，就可以使用</a:t>
            </a:r>
            <a:r>
              <a:rPr lang="en-US" altLang="zh-TW" sz="2400" dirty="0"/>
              <a:t>Google </a:t>
            </a:r>
            <a:r>
              <a:rPr lang="en-US" altLang="zh-TW" sz="2400" dirty="0" err="1"/>
              <a:t>Colab</a:t>
            </a:r>
            <a:r>
              <a:rPr lang="zh-TW" altLang="en-US" sz="2400" dirty="0"/>
              <a:t>的功能。</a:t>
            </a:r>
          </a:p>
          <a:p>
            <a:pPr lvl="1"/>
            <a:r>
              <a:rPr lang="zh-TW" altLang="en-US" sz="2400" dirty="0"/>
              <a:t>免費使用 </a:t>
            </a:r>
            <a:r>
              <a:rPr lang="en-US" altLang="zh-TW" sz="2400" dirty="0"/>
              <a:t>GPU</a:t>
            </a:r>
            <a:r>
              <a:rPr lang="zh-TW" altLang="en-US" sz="2400" dirty="0"/>
              <a:t>或</a:t>
            </a:r>
            <a:r>
              <a:rPr lang="en-US" altLang="zh-TW" sz="2400" dirty="0"/>
              <a:t>TPU</a:t>
            </a:r>
            <a:r>
              <a:rPr lang="zh-TW" altLang="en-US" sz="2400" dirty="0"/>
              <a:t>：</a:t>
            </a:r>
            <a:r>
              <a:rPr lang="en-US" altLang="zh-TW" sz="2400" dirty="0" err="1"/>
              <a:t>Colab</a:t>
            </a:r>
            <a:r>
              <a:rPr lang="zh-TW" altLang="en-US" sz="2400" dirty="0"/>
              <a:t>中可選用的</a:t>
            </a:r>
            <a:r>
              <a:rPr lang="en-US" altLang="zh-TW" sz="2400" dirty="0"/>
              <a:t>GPU</a:t>
            </a:r>
            <a:r>
              <a:rPr lang="zh-TW" altLang="en-US" sz="2400" dirty="0"/>
              <a:t>通常包括</a:t>
            </a:r>
            <a:r>
              <a:rPr lang="en-US" altLang="zh-TW" sz="2400" dirty="0"/>
              <a:t>T4</a:t>
            </a:r>
            <a:r>
              <a:rPr lang="zh-TW" altLang="en-US" sz="2400" dirty="0"/>
              <a:t>，</a:t>
            </a:r>
            <a:r>
              <a:rPr lang="en-US" altLang="zh-TW" sz="2400" dirty="0"/>
              <a:t>V100</a:t>
            </a:r>
            <a:r>
              <a:rPr lang="zh-TW" altLang="en-US" sz="2400" dirty="0"/>
              <a:t>和</a:t>
            </a:r>
            <a:r>
              <a:rPr lang="en-US" altLang="zh-TW" sz="2400" dirty="0"/>
              <a:t>A100</a:t>
            </a:r>
            <a:r>
              <a:rPr lang="zh-TW" altLang="en-US" sz="2400" dirty="0"/>
              <a:t>，但使用者不能選擇使用哪種類型的</a:t>
            </a:r>
            <a:r>
              <a:rPr lang="en-US" altLang="zh-TW" sz="2400" dirty="0"/>
              <a:t>GPU</a:t>
            </a:r>
            <a:r>
              <a:rPr lang="zh-TW" altLang="en-US" sz="2400" dirty="0"/>
              <a:t>，由於免費使用的關係，</a:t>
            </a:r>
            <a:r>
              <a:rPr lang="en-US" altLang="zh-TW" sz="2400" dirty="0" err="1"/>
              <a:t>Colab</a:t>
            </a:r>
            <a:r>
              <a:rPr lang="zh-TW" altLang="en-US" sz="2400" dirty="0"/>
              <a:t>無法保證資源，會依據時間和使用者有浮動，筆記本最長可執行</a:t>
            </a:r>
            <a:r>
              <a:rPr lang="en-US" altLang="zh-TW" sz="2400" dirty="0"/>
              <a:t>12</a:t>
            </a:r>
            <a:r>
              <a:rPr lang="zh-TW" altLang="en-US" sz="2400" dirty="0"/>
              <a:t>小時；如果一定需要使用</a:t>
            </a:r>
            <a:r>
              <a:rPr lang="en-US" altLang="zh-TW" sz="2400" dirty="0"/>
              <a:t>GPU</a:t>
            </a:r>
            <a:r>
              <a:rPr lang="zh-TW" altLang="en-US" sz="2400" dirty="0"/>
              <a:t>，可以選擇升級為付費版本</a:t>
            </a:r>
            <a:r>
              <a:rPr lang="en-US" altLang="zh-TW" sz="2400" dirty="0" err="1"/>
              <a:t>Colab</a:t>
            </a:r>
            <a:r>
              <a:rPr lang="en-US" altLang="zh-TW" sz="2400" dirty="0"/>
              <a:t> Pro</a:t>
            </a:r>
            <a:r>
              <a:rPr lang="zh-TW" altLang="en-US" sz="2400" dirty="0"/>
              <a:t>。</a:t>
            </a:r>
          </a:p>
          <a:p>
            <a:pPr lvl="1"/>
            <a:r>
              <a:rPr lang="zh-TW" altLang="en-US" sz="2400" dirty="0"/>
              <a:t>共用功能：</a:t>
            </a:r>
            <a:r>
              <a:rPr lang="en-US" altLang="zh-TW" sz="2400" dirty="0" err="1"/>
              <a:t>Colab</a:t>
            </a:r>
            <a:r>
              <a:rPr lang="zh-TW" altLang="en-US" sz="2400" dirty="0"/>
              <a:t>筆記本是存在</a:t>
            </a:r>
            <a:r>
              <a:rPr lang="en-US" altLang="zh-TW" sz="2400" dirty="0"/>
              <a:t>Google Drive</a:t>
            </a:r>
            <a:r>
              <a:rPr lang="zh-TW" altLang="en-US" sz="2400" dirty="0"/>
              <a:t>，方便管理</a:t>
            </a:r>
            <a:r>
              <a:rPr lang="en-US" altLang="zh-TW" sz="2400" dirty="0" err="1"/>
              <a:t>ipynb</a:t>
            </a:r>
            <a:r>
              <a:rPr lang="zh-TW" altLang="en-US" sz="2400" dirty="0"/>
              <a:t>檔案，也可以將程式檔案</a:t>
            </a:r>
            <a:r>
              <a:rPr lang="en-US" altLang="zh-TW" sz="2400" dirty="0" err="1"/>
              <a:t>ipynb</a:t>
            </a:r>
            <a:r>
              <a:rPr lang="zh-TW" altLang="en-US" sz="2400" dirty="0"/>
              <a:t>下載分享給其他人使用。</a:t>
            </a:r>
          </a:p>
        </p:txBody>
      </p:sp>
    </p:spTree>
    <p:extLst>
      <p:ext uri="{BB962C8B-B14F-4D97-AF65-F5344CB8AC3E}">
        <p14:creationId xmlns:p14="http://schemas.microsoft.com/office/powerpoint/2010/main" val="870048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/>
              <a:t>新增</a:t>
            </a:r>
            <a:r>
              <a:rPr lang="en-US" altLang="zh-TW" dirty="0" err="1"/>
              <a:t>Colaboratory</a:t>
            </a:r>
            <a:r>
              <a:rPr lang="zh-TW" altLang="en-US" dirty="0"/>
              <a:t>應用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5" name="內容版面配置區 1">
            <a:extLst>
              <a:ext uri="{FF2B5EF4-FFF2-40B4-BE49-F238E27FC236}">
                <a16:creationId xmlns:a16="http://schemas.microsoft.com/office/drawing/2014/main" id="{D64DAD89-CC68-4C71-9019-A576479337B8}"/>
              </a:ext>
            </a:extLst>
          </p:cNvPr>
          <p:cNvSpPr txBox="1">
            <a:spLocks/>
          </p:cNvSpPr>
          <p:nvPr/>
        </p:nvSpPr>
        <p:spPr>
          <a:xfrm>
            <a:off x="617719" y="1550781"/>
            <a:ext cx="6999007" cy="5038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dirty="0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644AC537-9299-48EE-BEDD-E26E7458C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1.</a:t>
            </a:r>
            <a:r>
              <a:rPr lang="zh-TW" altLang="en-US" dirty="0"/>
              <a:t>登入</a:t>
            </a:r>
            <a:r>
              <a:rPr lang="en-US" altLang="zh-TW" dirty="0" err="1"/>
              <a:t>googel</a:t>
            </a:r>
            <a:r>
              <a:rPr lang="en-US" altLang="zh-TW" dirty="0"/>
              <a:t> </a:t>
            </a:r>
            <a:r>
              <a:rPr lang="zh-TW" altLang="en-US" dirty="0"/>
              <a:t>雲端硬碟</a:t>
            </a:r>
            <a:endParaRPr lang="en-US" altLang="zh-TW" dirty="0"/>
          </a:p>
          <a:p>
            <a:r>
              <a:rPr lang="en-US" altLang="zh-TW" dirty="0"/>
              <a:t>2.</a:t>
            </a:r>
            <a:r>
              <a:rPr lang="zh-TW" altLang="en-US" dirty="0"/>
              <a:t>在雲端硬碟中按下右鍵</a:t>
            </a:r>
            <a:r>
              <a:rPr lang="en-US" altLang="zh-TW" dirty="0"/>
              <a:t>/</a:t>
            </a:r>
            <a:r>
              <a:rPr lang="zh-TW" altLang="en-US" dirty="0"/>
              <a:t>更多</a:t>
            </a:r>
            <a:r>
              <a:rPr lang="en-US" altLang="zh-TW" dirty="0"/>
              <a:t>/</a:t>
            </a:r>
            <a:r>
              <a:rPr lang="zh-TW" altLang="en-US" dirty="0"/>
              <a:t>連結更多應用程式</a:t>
            </a:r>
            <a:endParaRPr lang="en-US" altLang="zh-TW" dirty="0"/>
          </a:p>
          <a:p>
            <a:r>
              <a:rPr lang="en-US" altLang="zh-TW" dirty="0"/>
              <a:t>3.</a:t>
            </a:r>
            <a:r>
              <a:rPr lang="zh-TW" altLang="en-US" dirty="0"/>
              <a:t>搜尋</a:t>
            </a:r>
            <a:r>
              <a:rPr lang="en-US" altLang="zh-TW" dirty="0" err="1"/>
              <a:t>Colaboratory</a:t>
            </a:r>
            <a:r>
              <a:rPr lang="zh-TW" altLang="en-US" dirty="0"/>
              <a:t>安裝</a:t>
            </a:r>
            <a:endParaRPr lang="en-US" altLang="zh-TW" dirty="0"/>
          </a:p>
          <a:p>
            <a:endParaRPr lang="en-US" altLang="zh-TW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9DDC324-4307-4B95-1E04-44B6784F10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410" y="3173229"/>
            <a:ext cx="3178046" cy="3648056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84DC3F65-81EC-CD57-A511-D9BBB1DF98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7974" y="3173229"/>
            <a:ext cx="3097234" cy="2897489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6CB51F5A-5EA0-861F-0E57-50AEA7F9D6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7718" y="3173228"/>
            <a:ext cx="3872801" cy="289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371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/>
              <a:t>新增</a:t>
            </a:r>
            <a:r>
              <a:rPr lang="en-US" altLang="zh-TW" dirty="0" err="1"/>
              <a:t>Colab</a:t>
            </a:r>
            <a:r>
              <a:rPr lang="zh-TW" altLang="en-US" dirty="0"/>
              <a:t>應用程式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5" name="內容版面配置區 1">
            <a:extLst>
              <a:ext uri="{FF2B5EF4-FFF2-40B4-BE49-F238E27FC236}">
                <a16:creationId xmlns:a16="http://schemas.microsoft.com/office/drawing/2014/main" id="{D64DAD89-CC68-4C71-9019-A576479337B8}"/>
              </a:ext>
            </a:extLst>
          </p:cNvPr>
          <p:cNvSpPr txBox="1">
            <a:spLocks/>
          </p:cNvSpPr>
          <p:nvPr/>
        </p:nvSpPr>
        <p:spPr>
          <a:xfrm>
            <a:off x="617719" y="1550781"/>
            <a:ext cx="6999007" cy="5038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dirty="0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644AC537-9299-48EE-BEDD-E26E7458C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1.</a:t>
            </a:r>
            <a:r>
              <a:rPr lang="zh-TW" altLang="en-US" dirty="0"/>
              <a:t>移動至要操作的雲端資料夾中</a:t>
            </a:r>
            <a:endParaRPr lang="en-US" altLang="zh-TW" dirty="0"/>
          </a:p>
          <a:p>
            <a:r>
              <a:rPr lang="en-US" altLang="zh-TW" dirty="0"/>
              <a:t>2.</a:t>
            </a:r>
            <a:r>
              <a:rPr lang="zh-TW" altLang="en-US" dirty="0"/>
              <a:t>按下 新增</a:t>
            </a:r>
            <a:r>
              <a:rPr lang="en-US" altLang="zh-TW" dirty="0"/>
              <a:t>/</a:t>
            </a:r>
            <a:r>
              <a:rPr lang="zh-TW" altLang="en-US" dirty="0"/>
              <a:t>更多</a:t>
            </a:r>
            <a:r>
              <a:rPr lang="en-US" altLang="zh-TW" dirty="0"/>
              <a:t>/Google </a:t>
            </a:r>
            <a:r>
              <a:rPr lang="en-US" altLang="zh-TW" dirty="0" err="1"/>
              <a:t>Colaboratory</a:t>
            </a:r>
            <a:endParaRPr lang="en-US" altLang="zh-TW" dirty="0"/>
          </a:p>
          <a:p>
            <a:r>
              <a:rPr lang="en-US" altLang="zh-TW" dirty="0"/>
              <a:t>3.</a:t>
            </a:r>
            <a:r>
              <a:rPr lang="zh-TW" altLang="en-US" dirty="0"/>
              <a:t>此時會自動打開一個</a:t>
            </a:r>
            <a:r>
              <a:rPr lang="en-US" altLang="zh-TW" dirty="0" err="1"/>
              <a:t>colab</a:t>
            </a:r>
            <a:r>
              <a:rPr lang="zh-TW" altLang="en-US" dirty="0"/>
              <a:t>的網頁</a:t>
            </a:r>
            <a:endParaRPr lang="en-US" altLang="zh-TW" dirty="0"/>
          </a:p>
          <a:p>
            <a:pPr lvl="1"/>
            <a:r>
              <a:rPr lang="zh-TW" altLang="en-US" dirty="0"/>
              <a:t>在最上方可以更改檔名</a:t>
            </a:r>
            <a:endParaRPr lang="en-US" altLang="zh-TW" dirty="0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96C0B272-AA1F-8362-1AF3-5E024F15DE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8002" y="3863182"/>
            <a:ext cx="2430299" cy="2804047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B2024B39-9F67-6551-815F-46F75DDE27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4264" y="3834952"/>
            <a:ext cx="4774242" cy="2804046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6EF86E0A-998B-FE33-4F54-F4300D47CD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5721" y="4135556"/>
            <a:ext cx="2286319" cy="129558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189C6327-C21C-6CCE-E833-FA748E7BDA76}"/>
              </a:ext>
            </a:extLst>
          </p:cNvPr>
          <p:cNvSpPr/>
          <p:nvPr/>
        </p:nvSpPr>
        <p:spPr>
          <a:xfrm>
            <a:off x="995721" y="4664015"/>
            <a:ext cx="1126377" cy="6432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98921F6-CD51-1E9A-CDD1-360C8077F972}"/>
              </a:ext>
            </a:extLst>
          </p:cNvPr>
          <p:cNvSpPr/>
          <p:nvPr/>
        </p:nvSpPr>
        <p:spPr>
          <a:xfrm>
            <a:off x="5113151" y="5630173"/>
            <a:ext cx="873581" cy="2271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FF559A6-7B0F-C69D-8297-E96E90A25597}"/>
              </a:ext>
            </a:extLst>
          </p:cNvPr>
          <p:cNvSpPr/>
          <p:nvPr/>
        </p:nvSpPr>
        <p:spPr>
          <a:xfrm>
            <a:off x="7496543" y="3851680"/>
            <a:ext cx="1466302" cy="2838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4296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</a:rPr>
              <a:t>切換</a:t>
            </a:r>
            <a:r>
              <a:rPr lang="en-US" altLang="zh-TW" dirty="0">
                <a:latin typeface="微軟正黑體" panose="020B0604030504040204" pitchFamily="34" charset="-120"/>
              </a:rPr>
              <a:t>GPU</a:t>
            </a:r>
            <a:r>
              <a:rPr lang="zh-TW" altLang="en-US" dirty="0">
                <a:latin typeface="微軟正黑體" panose="020B0604030504040204" pitchFamily="34" charset="-120"/>
              </a:rPr>
              <a:t>模式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5" name="內容版面配置區 1">
            <a:extLst>
              <a:ext uri="{FF2B5EF4-FFF2-40B4-BE49-F238E27FC236}">
                <a16:creationId xmlns:a16="http://schemas.microsoft.com/office/drawing/2014/main" id="{D64DAD89-CC68-4C71-9019-A576479337B8}"/>
              </a:ext>
            </a:extLst>
          </p:cNvPr>
          <p:cNvSpPr txBox="1">
            <a:spLocks/>
          </p:cNvSpPr>
          <p:nvPr/>
        </p:nvSpPr>
        <p:spPr>
          <a:xfrm>
            <a:off x="617719" y="1550781"/>
            <a:ext cx="11096953" cy="5038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/>
              <a:t>記得切換到</a:t>
            </a:r>
            <a:r>
              <a:rPr lang="en-US" altLang="zh-TW" dirty="0"/>
              <a:t>GPU</a:t>
            </a:r>
            <a:r>
              <a:rPr lang="zh-TW" altLang="en-US" dirty="0"/>
              <a:t>則訓練會很慢</a:t>
            </a:r>
            <a:endParaRPr lang="en-US" altLang="zh-TW" dirty="0"/>
          </a:p>
          <a:p>
            <a:pPr lvl="1"/>
            <a:r>
              <a:rPr lang="en-US" altLang="zh-TW" dirty="0"/>
              <a:t>1.</a:t>
            </a:r>
            <a:r>
              <a:rPr lang="zh-TW" altLang="en-US" dirty="0"/>
              <a:t>執行階段</a:t>
            </a:r>
            <a:r>
              <a:rPr lang="en-US" altLang="zh-TW" dirty="0"/>
              <a:t>/</a:t>
            </a:r>
            <a:r>
              <a:rPr lang="zh-TW" altLang="en-US" dirty="0"/>
              <a:t>變更執行階段類型</a:t>
            </a:r>
            <a:endParaRPr lang="en-US" altLang="zh-TW" dirty="0"/>
          </a:p>
          <a:p>
            <a:pPr lvl="1"/>
            <a:r>
              <a:rPr lang="en-US" altLang="zh-TW" dirty="0"/>
              <a:t>2.</a:t>
            </a:r>
            <a:r>
              <a:rPr lang="zh-TW" altLang="en-US" dirty="0"/>
              <a:t>硬體加速器</a:t>
            </a:r>
            <a:r>
              <a:rPr lang="en-US" altLang="zh-TW" dirty="0"/>
              <a:t>/GPU</a:t>
            </a:r>
          </a:p>
          <a:p>
            <a:pPr lvl="1"/>
            <a:r>
              <a:rPr lang="en-US" altLang="zh-TW" dirty="0"/>
              <a:t>3.GPU</a:t>
            </a:r>
            <a:r>
              <a:rPr lang="zh-TW" altLang="en-US" dirty="0"/>
              <a:t>類型</a:t>
            </a:r>
            <a:endParaRPr lang="en-US" altLang="zh-TW" dirty="0"/>
          </a:p>
          <a:p>
            <a:pPr lvl="2"/>
            <a:r>
              <a:rPr lang="zh-TW" altLang="en-US" dirty="0"/>
              <a:t>付錢就能享用更好的</a:t>
            </a:r>
            <a:r>
              <a:rPr lang="en-US" altLang="zh-TW" dirty="0"/>
              <a:t>GPU</a:t>
            </a:r>
            <a:r>
              <a:rPr lang="zh-TW" altLang="en-US" dirty="0"/>
              <a:t>喔</a:t>
            </a:r>
            <a:r>
              <a:rPr lang="ja-JP" altLang="en-US" b="1" i="0" dirty="0">
                <a:solidFill>
                  <a:srgbClr val="2C3E50"/>
                </a:solidFill>
                <a:effectLst/>
                <a:latin typeface="Arial" panose="020B0604020202020204" pitchFamily="34" charset="0"/>
              </a:rPr>
              <a:t>（</a:t>
            </a:r>
            <a:r>
              <a:rPr lang="en-US" altLang="ja-JP" b="1" i="0" dirty="0">
                <a:solidFill>
                  <a:srgbClr val="2C3E50"/>
                </a:solidFill>
                <a:effectLst/>
                <a:latin typeface="Arial" panose="020B0604020202020204" pitchFamily="34" charset="0"/>
              </a:rPr>
              <a:t>&lt;</a:t>
            </a:r>
            <a:r>
              <a:rPr lang="ja-JP" altLang="en-US" b="1" i="0" dirty="0">
                <a:solidFill>
                  <a:srgbClr val="2C3E50"/>
                </a:solidFill>
                <a:effectLst/>
                <a:latin typeface="Arial" panose="020B0604020202020204" pitchFamily="34" charset="0"/>
              </a:rPr>
              <a:t>ゝ</a:t>
            </a:r>
            <a:r>
              <a:rPr lang="en-US" altLang="ja-JP" b="1" i="0" dirty="0">
                <a:solidFill>
                  <a:srgbClr val="2C3E50"/>
                </a:solidFill>
                <a:effectLst/>
                <a:latin typeface="Arial" panose="020B0604020202020204" pitchFamily="34" charset="0"/>
              </a:rPr>
              <a:t>ω·</a:t>
            </a:r>
            <a:r>
              <a:rPr lang="ja-JP" altLang="en-US" b="1" i="0" dirty="0">
                <a:solidFill>
                  <a:srgbClr val="2C3E50"/>
                </a:solidFill>
                <a:effectLst/>
                <a:latin typeface="Arial" panose="020B0604020202020204" pitchFamily="34" charset="0"/>
              </a:rPr>
              <a:t>）綺羅星☆</a:t>
            </a:r>
            <a:endParaRPr lang="en-US" altLang="zh-TW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E9ED6BF-E5EE-21B2-08F6-1732AEB2A4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9300" y="3786995"/>
            <a:ext cx="3367039" cy="298223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90FD3FA1-B350-A444-1B37-5CB8EF4775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8938" y="3786995"/>
            <a:ext cx="4598224" cy="298223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95071EBB-DA99-5642-A19A-16F352CD58F6}"/>
              </a:ext>
            </a:extLst>
          </p:cNvPr>
          <p:cNvSpPr/>
          <p:nvPr/>
        </p:nvSpPr>
        <p:spPr>
          <a:xfrm>
            <a:off x="2536166" y="5891842"/>
            <a:ext cx="940279" cy="25180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974432E-C4A4-F091-3914-A901344B0F70}"/>
              </a:ext>
            </a:extLst>
          </p:cNvPr>
          <p:cNvSpPr/>
          <p:nvPr/>
        </p:nvSpPr>
        <p:spPr>
          <a:xfrm>
            <a:off x="5052204" y="4603630"/>
            <a:ext cx="908649" cy="4255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0551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圖片 26">
            <a:extLst>
              <a:ext uri="{FF2B5EF4-FFF2-40B4-BE49-F238E27FC236}">
                <a16:creationId xmlns:a16="http://schemas.microsoft.com/office/drawing/2014/main" id="{CFDAD09A-8C5C-FC0E-CDEB-B2F234124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599" y="3499051"/>
            <a:ext cx="6222454" cy="1458973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</a:rPr>
              <a:t>切換工作路徑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0C876D3-953D-EAC6-8283-719181FF2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28" y="3552685"/>
            <a:ext cx="1535360" cy="1499021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0103F043-3F34-C3A1-B6C6-282BFB664E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483" y="5144926"/>
            <a:ext cx="4137638" cy="1597629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6B9DC538-43B2-0B92-F6C7-26872B47E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9189" y="5063706"/>
            <a:ext cx="1770754" cy="1675520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27BF3B90-3B10-C2A6-22B7-6234C536F1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8985" y="5063705"/>
            <a:ext cx="2146505" cy="1728601"/>
          </a:xfrm>
          <a:prstGeom prst="rect">
            <a:avLst/>
          </a:prstGeom>
        </p:spPr>
      </p:pic>
      <p:sp>
        <p:nvSpPr>
          <p:cNvPr id="20" name="內容版面配置區 1">
            <a:extLst>
              <a:ext uri="{FF2B5EF4-FFF2-40B4-BE49-F238E27FC236}">
                <a16:creationId xmlns:a16="http://schemas.microsoft.com/office/drawing/2014/main" id="{D1152966-68EC-AE9A-B07C-B04052197FD3}"/>
              </a:ext>
            </a:extLst>
          </p:cNvPr>
          <p:cNvSpPr txBox="1">
            <a:spLocks/>
          </p:cNvSpPr>
          <p:nvPr/>
        </p:nvSpPr>
        <p:spPr>
          <a:xfrm>
            <a:off x="617719" y="1550781"/>
            <a:ext cx="11096953" cy="5038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7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8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9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10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11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/>
              <a:t>使用</a:t>
            </a:r>
            <a:r>
              <a:rPr lang="en-US" altLang="zh-TW" dirty="0" err="1"/>
              <a:t>cloab</a:t>
            </a:r>
            <a:r>
              <a:rPr lang="zh-TW" altLang="en-US" dirty="0"/>
              <a:t>時需要先打開雲端硬碟的存取功能</a:t>
            </a:r>
            <a:endParaRPr lang="en-US" altLang="zh-TW" dirty="0"/>
          </a:p>
          <a:p>
            <a:pPr lvl="1"/>
            <a:r>
              <a:rPr lang="zh-TW" altLang="en-US" dirty="0"/>
              <a:t>可以看到透過下方程式碼即可連結到</a:t>
            </a:r>
            <a:r>
              <a:rPr lang="en-US" altLang="zh-TW" dirty="0"/>
              <a:t>google</a:t>
            </a:r>
            <a:r>
              <a:rPr lang="zh-TW" altLang="en-US" dirty="0"/>
              <a:t>雲端</a:t>
            </a:r>
            <a:endParaRPr lang="en-US" altLang="zh-TW" dirty="0"/>
          </a:p>
          <a:p>
            <a:pPr lvl="1"/>
            <a:r>
              <a:rPr lang="zh-TW" altLang="en-US" dirty="0"/>
              <a:t>連結到後可以看到資料夾中多出一個</a:t>
            </a:r>
            <a:r>
              <a:rPr lang="en-US" altLang="zh-TW" dirty="0"/>
              <a:t>driver</a:t>
            </a:r>
            <a:r>
              <a:rPr lang="zh-TW" altLang="en-US" dirty="0"/>
              <a:t>的路徑</a:t>
            </a:r>
            <a:endParaRPr lang="en-US" altLang="zh-TW" dirty="0"/>
          </a:p>
          <a:p>
            <a:pPr lvl="1"/>
            <a:r>
              <a:rPr lang="zh-TW" altLang="en-US" dirty="0"/>
              <a:t>之後將工作路徑移動至</a:t>
            </a:r>
            <a:r>
              <a:rPr lang="en-US" altLang="zh-TW" dirty="0"/>
              <a:t>Google </a:t>
            </a:r>
            <a:r>
              <a:rPr lang="en-US" altLang="zh-TW" dirty="0" err="1"/>
              <a:t>Colaboratory</a:t>
            </a:r>
            <a:r>
              <a:rPr lang="zh-TW" altLang="en-US" dirty="0"/>
              <a:t>檔案之路徑</a:t>
            </a:r>
            <a:endParaRPr lang="en-US" altLang="zh-TW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9271946-FA9B-2ED9-E8D6-0B0CE46A7FA7}"/>
              </a:ext>
            </a:extLst>
          </p:cNvPr>
          <p:cNvSpPr/>
          <p:nvPr/>
        </p:nvSpPr>
        <p:spPr>
          <a:xfrm>
            <a:off x="2581235" y="4056342"/>
            <a:ext cx="3854071" cy="5133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2816D28-D757-9D62-EEBF-CF197ACEFB71}"/>
              </a:ext>
            </a:extLst>
          </p:cNvPr>
          <p:cNvSpPr/>
          <p:nvPr/>
        </p:nvSpPr>
        <p:spPr>
          <a:xfrm>
            <a:off x="6340415" y="4036473"/>
            <a:ext cx="198002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0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連結至雲端硬碟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1647732-5DD4-FB65-DB4C-EBC774502FBC}"/>
              </a:ext>
            </a:extLst>
          </p:cNvPr>
          <p:cNvSpPr/>
          <p:nvPr/>
        </p:nvSpPr>
        <p:spPr>
          <a:xfrm>
            <a:off x="8320444" y="5798590"/>
            <a:ext cx="834617" cy="2057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3C7F86F-2087-EDED-75C6-C90BD8453A43}"/>
              </a:ext>
            </a:extLst>
          </p:cNvPr>
          <p:cNvSpPr/>
          <p:nvPr/>
        </p:nvSpPr>
        <p:spPr>
          <a:xfrm>
            <a:off x="2532968" y="4572216"/>
            <a:ext cx="4790858" cy="2413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C639601-AA46-52BC-3C7B-CCCC33E5C157}"/>
              </a:ext>
            </a:extLst>
          </p:cNvPr>
          <p:cNvSpPr/>
          <p:nvPr/>
        </p:nvSpPr>
        <p:spPr>
          <a:xfrm>
            <a:off x="7375195" y="4501947"/>
            <a:ext cx="172354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0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切換工作路徑</a:t>
            </a:r>
          </a:p>
        </p:txBody>
      </p:sp>
    </p:spTree>
    <p:extLst>
      <p:ext uri="{BB962C8B-B14F-4D97-AF65-F5344CB8AC3E}">
        <p14:creationId xmlns:p14="http://schemas.microsoft.com/office/powerpoint/2010/main" val="117233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yolov5</a:t>
            </a:r>
            <a:r>
              <a:rPr lang="zh-TW" altLang="en-US" dirty="0">
                <a:latin typeface="微軟正黑體" panose="020B0604030504040204" pitchFamily="34" charset="-120"/>
              </a:rPr>
              <a:t>環境安裝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20" name="內容版面配置區 1">
            <a:extLst>
              <a:ext uri="{FF2B5EF4-FFF2-40B4-BE49-F238E27FC236}">
                <a16:creationId xmlns:a16="http://schemas.microsoft.com/office/drawing/2014/main" id="{D1152966-68EC-AE9A-B07C-B04052197FD3}"/>
              </a:ext>
            </a:extLst>
          </p:cNvPr>
          <p:cNvSpPr txBox="1">
            <a:spLocks/>
          </p:cNvSpPr>
          <p:nvPr/>
        </p:nvSpPr>
        <p:spPr>
          <a:xfrm>
            <a:off x="617719" y="1550781"/>
            <a:ext cx="11096953" cy="5038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/>
              <a:t>在</a:t>
            </a:r>
            <a:r>
              <a:rPr lang="en-US" altLang="zh-TW" dirty="0" err="1"/>
              <a:t>jupyter</a:t>
            </a:r>
            <a:r>
              <a:rPr lang="zh-TW" altLang="en-US" dirty="0"/>
              <a:t>情況下</a:t>
            </a:r>
            <a:endParaRPr lang="en-US" altLang="zh-TW" dirty="0"/>
          </a:p>
          <a:p>
            <a:pPr lvl="1"/>
            <a:r>
              <a:rPr lang="zh-TW" altLang="en-US" dirty="0"/>
              <a:t>下指令只要在本來的指令前方多一個</a:t>
            </a:r>
            <a:r>
              <a:rPr lang="en-US" altLang="zh-TW" dirty="0"/>
              <a:t>“!”</a:t>
            </a:r>
          </a:p>
          <a:p>
            <a:pPr lvl="1"/>
            <a:r>
              <a:rPr lang="zh-TW" altLang="en-US" dirty="0"/>
              <a:t>並在指令框中執行即等校在</a:t>
            </a:r>
            <a:r>
              <a:rPr lang="en-US" altLang="zh-TW" dirty="0" err="1"/>
              <a:t>WinTerminal</a:t>
            </a:r>
            <a:r>
              <a:rPr lang="zh-TW" altLang="en-US" dirty="0"/>
              <a:t>下指令</a:t>
            </a:r>
            <a:endParaRPr lang="en-US" altLang="zh-TW" dirty="0"/>
          </a:p>
          <a:p>
            <a:r>
              <a:rPr lang="zh-TW" altLang="en-US" dirty="0"/>
              <a:t>注意</a:t>
            </a:r>
            <a:endParaRPr lang="en-US" altLang="zh-TW" dirty="0"/>
          </a:p>
          <a:p>
            <a:pPr lvl="1"/>
            <a:r>
              <a:rPr lang="zh-TW" altLang="en-US" dirty="0"/>
              <a:t>如果後續重新開啟</a:t>
            </a:r>
            <a:r>
              <a:rPr lang="en-US" altLang="zh-TW" dirty="0" err="1"/>
              <a:t>cloab</a:t>
            </a:r>
            <a:r>
              <a:rPr lang="zh-TW" altLang="en-US" dirty="0"/>
              <a:t>執行程式時說</a:t>
            </a:r>
            <a:r>
              <a:rPr lang="en-US" altLang="zh-TW" dirty="0"/>
              <a:t>yolov5</a:t>
            </a:r>
            <a:r>
              <a:rPr lang="zh-TW" altLang="en-US" dirty="0"/>
              <a:t>的套件找不到</a:t>
            </a:r>
            <a:endParaRPr lang="en-US" altLang="zh-TW" dirty="0"/>
          </a:p>
          <a:p>
            <a:pPr lvl="1"/>
            <a:r>
              <a:rPr lang="zh-TW" altLang="en-US" dirty="0"/>
              <a:t>就重新執行一次該段指令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95E8F60-9A05-F1CF-FA3A-E4FE041D49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529" y="4648010"/>
            <a:ext cx="4706007" cy="149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752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yolov5</a:t>
            </a:r>
            <a:r>
              <a:rPr lang="zh-TW" altLang="en-US" dirty="0">
                <a:latin typeface="微軟正黑體" panose="020B0604030504040204" pitchFamily="34" charset="-120"/>
              </a:rPr>
              <a:t>環境訓練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20" name="內容版面配置區 1">
            <a:extLst>
              <a:ext uri="{FF2B5EF4-FFF2-40B4-BE49-F238E27FC236}">
                <a16:creationId xmlns:a16="http://schemas.microsoft.com/office/drawing/2014/main" id="{D1152966-68EC-AE9A-B07C-B04052197FD3}"/>
              </a:ext>
            </a:extLst>
          </p:cNvPr>
          <p:cNvSpPr txBox="1">
            <a:spLocks/>
          </p:cNvSpPr>
          <p:nvPr/>
        </p:nvSpPr>
        <p:spPr>
          <a:xfrm>
            <a:off x="617719" y="1550781"/>
            <a:ext cx="11096953" cy="5038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/>
              <a:t>在</a:t>
            </a:r>
            <a:r>
              <a:rPr lang="en-US" altLang="zh-TW" dirty="0" err="1"/>
              <a:t>jupyter</a:t>
            </a:r>
            <a:r>
              <a:rPr lang="zh-TW" altLang="en-US" dirty="0"/>
              <a:t>情況下</a:t>
            </a:r>
            <a:endParaRPr lang="en-US" altLang="zh-TW" dirty="0"/>
          </a:p>
          <a:p>
            <a:pPr lvl="1"/>
            <a:r>
              <a:rPr lang="zh-TW" altLang="en-US" dirty="0"/>
              <a:t>下指令只要在本來的指令前方多一個</a:t>
            </a:r>
            <a:r>
              <a:rPr lang="en-US" altLang="zh-TW" dirty="0"/>
              <a:t>“!”</a:t>
            </a:r>
          </a:p>
          <a:p>
            <a:pPr lvl="1"/>
            <a:r>
              <a:rPr lang="zh-TW" altLang="en-US" dirty="0"/>
              <a:t>並在指令框中執行即等校在</a:t>
            </a:r>
            <a:r>
              <a:rPr lang="en-US" altLang="zh-TW" dirty="0" err="1"/>
              <a:t>WinTerminal</a:t>
            </a:r>
            <a:r>
              <a:rPr lang="zh-TW" altLang="en-US" dirty="0"/>
              <a:t>下指令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1B61587-FA06-724B-B6B6-52B41977C5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857" y="3429000"/>
            <a:ext cx="8497486" cy="151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59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yolov5</a:t>
            </a:r>
            <a:r>
              <a:rPr lang="zh-TW" altLang="en-US" dirty="0">
                <a:latin typeface="微軟正黑體" panose="020B0604030504040204" pitchFamily="34" charset="-120"/>
              </a:rPr>
              <a:t>環境訓練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20" name="內容版面配置區 1">
            <a:extLst>
              <a:ext uri="{FF2B5EF4-FFF2-40B4-BE49-F238E27FC236}">
                <a16:creationId xmlns:a16="http://schemas.microsoft.com/office/drawing/2014/main" id="{D1152966-68EC-AE9A-B07C-B04052197FD3}"/>
              </a:ext>
            </a:extLst>
          </p:cNvPr>
          <p:cNvSpPr txBox="1">
            <a:spLocks/>
          </p:cNvSpPr>
          <p:nvPr/>
        </p:nvSpPr>
        <p:spPr>
          <a:xfrm>
            <a:off x="617719" y="1550781"/>
            <a:ext cx="11096953" cy="5038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/>
              <a:t>訓練時需要注意的</a:t>
            </a:r>
            <a:endParaRPr lang="en-US" altLang="zh-TW" dirty="0"/>
          </a:p>
          <a:p>
            <a:pPr lvl="1"/>
            <a:r>
              <a:rPr lang="en-US" altLang="zh-TW" dirty="0" err="1"/>
              <a:t>Obj.yaml</a:t>
            </a:r>
            <a:r>
              <a:rPr lang="zh-TW" altLang="en-US" dirty="0"/>
              <a:t>的路徑前面最好給定雲端硬碟的絕對路徑</a:t>
            </a:r>
            <a:endParaRPr lang="en-US" altLang="zh-TW" dirty="0"/>
          </a:p>
          <a:p>
            <a:pPr lvl="1"/>
            <a:r>
              <a:rPr lang="zh-TW" altLang="en-US" dirty="0"/>
              <a:t>否則很容易找不到檔案</a:t>
            </a:r>
            <a:endParaRPr lang="en-US" altLang="zh-TW" dirty="0"/>
          </a:p>
          <a:p>
            <a:pPr lvl="1"/>
            <a:r>
              <a:rPr lang="en-US" altLang="zh-TW" dirty="0"/>
              <a:t>Train.txt</a:t>
            </a:r>
            <a:r>
              <a:rPr lang="zh-TW" altLang="en-US" dirty="0"/>
              <a:t>與</a:t>
            </a:r>
            <a:r>
              <a:rPr lang="en-US" altLang="zh-TW" dirty="0"/>
              <a:t>val.txt</a:t>
            </a:r>
            <a:r>
              <a:rPr lang="zh-TW" altLang="en-US" dirty="0"/>
              <a:t>也是一樣</a:t>
            </a:r>
            <a:endParaRPr lang="en-US" altLang="zh-TW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B719B5F-D402-3C1F-0B07-91C02EA198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243" y="3908172"/>
            <a:ext cx="5302651" cy="268140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4C9DC70-4A77-96F1-6A36-C7228C73FEF2}"/>
              </a:ext>
            </a:extLst>
          </p:cNvPr>
          <p:cNvSpPr/>
          <p:nvPr/>
        </p:nvSpPr>
        <p:spPr>
          <a:xfrm>
            <a:off x="609601" y="4168484"/>
            <a:ext cx="1547004" cy="1447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1B041B26-7973-5AE2-7B6A-E3339D0BC8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0617" y="3908172"/>
            <a:ext cx="3977916" cy="255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36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453099" y="2310053"/>
            <a:ext cx="82508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zh-TW" sz="6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Q&amp;A</a:t>
            </a:r>
            <a:endParaRPr lang="zh-TW" altLang="en-US" sz="6000" b="1" i="1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17149</TotalTime>
  <Words>478</Words>
  <Application>Microsoft Office PowerPoint</Application>
  <PresentationFormat>寬螢幕</PresentationFormat>
  <Paragraphs>45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5" baseType="lpstr">
      <vt:lpstr>微軟正黑體</vt:lpstr>
      <vt:lpstr>Arial</vt:lpstr>
      <vt:lpstr>Calibri</vt:lpstr>
      <vt:lpstr>Times New Roman</vt:lpstr>
      <vt:lpstr>Office Theme</vt:lpstr>
      <vt:lpstr>Colab訓練yolov5</vt:lpstr>
      <vt:lpstr>colab</vt:lpstr>
      <vt:lpstr>新增Colaboratory應用</vt:lpstr>
      <vt:lpstr>新增Colab應用程式</vt:lpstr>
      <vt:lpstr>切換GPU模式</vt:lpstr>
      <vt:lpstr>切換工作路徑</vt:lpstr>
      <vt:lpstr>yolov5環境安裝</vt:lpstr>
      <vt:lpstr>yolov5環境訓練</vt:lpstr>
      <vt:lpstr>yolov5環境訓練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Hang</cp:lastModifiedBy>
  <cp:revision>2908</cp:revision>
  <dcterms:created xsi:type="dcterms:W3CDTF">2019-06-26T06:06:21Z</dcterms:created>
  <dcterms:modified xsi:type="dcterms:W3CDTF">2023-07-30T11:16:06Z</dcterms:modified>
</cp:coreProperties>
</file>