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notesMasterIdLst>
    <p:notesMasterId r:id="rId50"/>
  </p:notesMasterIdLst>
  <p:sldIdLst>
    <p:sldId id="256" r:id="rId2"/>
    <p:sldId id="1123" r:id="rId3"/>
    <p:sldId id="1134" r:id="rId4"/>
    <p:sldId id="1133" r:id="rId5"/>
    <p:sldId id="1132" r:id="rId6"/>
    <p:sldId id="1131" r:id="rId7"/>
    <p:sldId id="1130" r:id="rId8"/>
    <p:sldId id="1124" r:id="rId9"/>
    <p:sldId id="1082" r:id="rId10"/>
    <p:sldId id="1075" r:id="rId11"/>
    <p:sldId id="1084" r:id="rId12"/>
    <p:sldId id="1086" r:id="rId13"/>
    <p:sldId id="1085" r:id="rId14"/>
    <p:sldId id="1087" r:id="rId15"/>
    <p:sldId id="1088" r:id="rId16"/>
    <p:sldId id="1089" r:id="rId17"/>
    <p:sldId id="1090" r:id="rId18"/>
    <p:sldId id="1091" r:id="rId19"/>
    <p:sldId id="1092" r:id="rId20"/>
    <p:sldId id="1093" r:id="rId21"/>
    <p:sldId id="1094" r:id="rId22"/>
    <p:sldId id="1095" r:id="rId23"/>
    <p:sldId id="1096" r:id="rId24"/>
    <p:sldId id="1097" r:id="rId25"/>
    <p:sldId id="1098" r:id="rId26"/>
    <p:sldId id="1099" r:id="rId27"/>
    <p:sldId id="1100" r:id="rId28"/>
    <p:sldId id="1101" r:id="rId29"/>
    <p:sldId id="1104" r:id="rId30"/>
    <p:sldId id="1106" r:id="rId31"/>
    <p:sldId id="1102" r:id="rId32"/>
    <p:sldId id="1103" r:id="rId33"/>
    <p:sldId id="1107" r:id="rId34"/>
    <p:sldId id="1108" r:id="rId35"/>
    <p:sldId id="1109" r:id="rId36"/>
    <p:sldId id="1128" r:id="rId37"/>
    <p:sldId id="1110" r:id="rId38"/>
    <p:sldId id="1111" r:id="rId39"/>
    <p:sldId id="1112" r:id="rId40"/>
    <p:sldId id="1114" r:id="rId41"/>
    <p:sldId id="1115" r:id="rId42"/>
    <p:sldId id="1127" r:id="rId43"/>
    <p:sldId id="1116" r:id="rId44"/>
    <p:sldId id="1118" r:id="rId45"/>
    <p:sldId id="1119" r:id="rId46"/>
    <p:sldId id="1126" r:id="rId47"/>
    <p:sldId id="1120" r:id="rId48"/>
    <p:sldId id="258" r:id="rId49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Ap" id="{86A59DF2-5510-4E4B-947D-514F2521E9E4}">
          <p14:sldIdLst>
            <p14:sldId id="256"/>
            <p14:sldId id="1123"/>
            <p14:sldId id="1134"/>
            <p14:sldId id="1133"/>
            <p14:sldId id="1132"/>
            <p14:sldId id="1131"/>
            <p14:sldId id="1130"/>
            <p14:sldId id="1124"/>
            <p14:sldId id="1082"/>
            <p14:sldId id="1075"/>
            <p14:sldId id="1084"/>
            <p14:sldId id="1086"/>
            <p14:sldId id="1085"/>
            <p14:sldId id="1087"/>
            <p14:sldId id="1088"/>
            <p14:sldId id="1089"/>
            <p14:sldId id="1090"/>
            <p14:sldId id="1091"/>
            <p14:sldId id="1092"/>
            <p14:sldId id="1093"/>
            <p14:sldId id="1094"/>
            <p14:sldId id="1095"/>
            <p14:sldId id="1096"/>
            <p14:sldId id="1097"/>
            <p14:sldId id="1098"/>
            <p14:sldId id="1099"/>
            <p14:sldId id="1100"/>
            <p14:sldId id="1101"/>
            <p14:sldId id="1104"/>
            <p14:sldId id="1106"/>
            <p14:sldId id="1102"/>
            <p14:sldId id="1103"/>
            <p14:sldId id="1107"/>
            <p14:sldId id="1108"/>
            <p14:sldId id="1109"/>
            <p14:sldId id="1128"/>
            <p14:sldId id="1110"/>
            <p14:sldId id="1111"/>
            <p14:sldId id="1112"/>
            <p14:sldId id="1114"/>
            <p14:sldId id="1115"/>
            <p14:sldId id="1127"/>
            <p14:sldId id="1116"/>
            <p14:sldId id="1118"/>
            <p14:sldId id="1119"/>
            <p14:sldId id="1126"/>
            <p14:sldId id="1120"/>
          </p14:sldIdLst>
        </p14:section>
        <p14:section name="end" id="{440B04E8-B94A-4920-AF77-B91B0476202D}">
          <p14:sldIdLst>
            <p14:sldId id="258"/>
          </p14:sldIdLst>
        </p14:section>
        <p14:section name="fisheye" id="{DD4C5ED9-E39A-4F9D-8D21-A5DB6987DC42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731" autoAdjust="0"/>
  </p:normalViewPr>
  <p:slideViewPr>
    <p:cSldViewPr snapToGrid="0">
      <p:cViewPr varScale="1">
        <p:scale>
          <a:sx n="162" d="100"/>
          <a:sy n="162" d="100"/>
        </p:scale>
        <p:origin x="2508" y="1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BA9107-6D63-438A-8B2D-CF4EE1B80B00}" type="datetimeFigureOut">
              <a:rPr lang="zh-TW" altLang="en-US" smtClean="0"/>
              <a:t>2023/7/26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AC1367-FB97-42BB-84B1-DF378594033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2515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jpe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0.png"/><Relationship Id="rId7" Type="http://schemas.openxmlformats.org/officeDocument/2006/relationships/image" Target="../media/image4.jpe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0.png"/><Relationship Id="rId7" Type="http://schemas.openxmlformats.org/officeDocument/2006/relationships/image" Target="../media/image4.jpe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jpe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79867"/>
            <a:ext cx="12192000" cy="30146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2847109"/>
            <a:ext cx="10515600" cy="1715366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195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88742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61066"/>
            <a:ext cx="12192000" cy="33227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3231014"/>
            <a:ext cx="10515600" cy="1715366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42381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22026"/>
            <a:ext cx="12192000" cy="30539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794760"/>
            <a:ext cx="11711939" cy="95350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67184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雙物件_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2023/7/26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611749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3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4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5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6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6119611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3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4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5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6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10" name="圖片 9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143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2023/7/26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046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8401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2023/7/26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44987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2023/7/26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02605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65989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43171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00317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9" name="內容版面配置區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/>
          <a:lstStyle>
            <a:lvl1pPr>
              <a:buFontTx/>
              <a:buBlip>
                <a:blip r:embed="rId2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  <a:lvl2pPr>
              <a:buFontTx/>
              <a:buBlip>
                <a:blip r:embed="rId3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2pPr>
            <a:lvl3pPr>
              <a:buFontTx/>
              <a:buBlip>
                <a:blip r:embed="rId4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3pPr>
            <a:lvl4pPr>
              <a:buFontTx/>
              <a:buBlip>
                <a:blip r:embed="rId5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4pPr>
            <a:lvl5pPr>
              <a:buFontTx/>
              <a:buBlip>
                <a:blip r:embed="rId6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0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2023/7/26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14" name="圖片 1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7622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2023/7/26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6" name="群組 5"/>
          <p:cNvGrpSpPr/>
          <p:nvPr userDrawn="1"/>
        </p:nvGrpSpPr>
        <p:grpSpPr>
          <a:xfrm>
            <a:off x="453099" y="2115128"/>
            <a:ext cx="11738901" cy="4774404"/>
            <a:chOff x="453099" y="2115128"/>
            <a:chExt cx="11738901" cy="4774404"/>
          </a:xfrm>
        </p:grpSpPr>
        <p:grpSp>
          <p:nvGrpSpPr>
            <p:cNvPr id="7" name="群組 6"/>
            <p:cNvGrpSpPr/>
            <p:nvPr/>
          </p:nvGrpSpPr>
          <p:grpSpPr>
            <a:xfrm>
              <a:off x="611188" y="6436399"/>
              <a:ext cx="11580812" cy="453133"/>
              <a:chOff x="611188" y="6436399"/>
              <a:chExt cx="11580812" cy="453133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611188" y="6436399"/>
                <a:ext cx="11580812" cy="42160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7" name="日期版面配置區 3"/>
              <p:cNvSpPr txBox="1">
                <a:spLocks/>
              </p:cNvSpPr>
              <p:nvPr/>
            </p:nvSpPr>
            <p:spPr bwMode="auto">
              <a:xfrm>
                <a:off x="611188" y="6467931"/>
                <a:ext cx="8573408" cy="4216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bg1"/>
                    </a:solidFill>
                    <a:latin typeface="+mn-lt"/>
                    <a:ea typeface="굴림" pitchFamily="50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National Yunlin University of Science &amp; Technology</a:t>
                </a:r>
              </a:p>
            </p:txBody>
          </p:sp>
        </p:grpSp>
        <p:grpSp>
          <p:nvGrpSpPr>
            <p:cNvPr id="8" name="群組 7"/>
            <p:cNvGrpSpPr/>
            <p:nvPr/>
          </p:nvGrpSpPr>
          <p:grpSpPr>
            <a:xfrm>
              <a:off x="453099" y="2115128"/>
              <a:ext cx="11278093" cy="3816350"/>
              <a:chOff x="453099" y="2115128"/>
              <a:chExt cx="11278093" cy="3816350"/>
            </a:xfrm>
          </p:grpSpPr>
          <p:grpSp>
            <p:nvGrpSpPr>
              <p:cNvPr id="9" name="Group 4"/>
              <p:cNvGrpSpPr>
                <a:grpSpLocks/>
              </p:cNvGrpSpPr>
              <p:nvPr/>
            </p:nvGrpSpPr>
            <p:grpSpPr bwMode="auto">
              <a:xfrm>
                <a:off x="7986279" y="2115128"/>
                <a:ext cx="3744913" cy="3816350"/>
                <a:chOff x="2789" y="890"/>
                <a:chExt cx="2722" cy="2721"/>
              </a:xfrm>
            </p:grpSpPr>
            <p:sp>
              <p:nvSpPr>
                <p:cNvPr id="11" name="AutoShape 5"/>
                <p:cNvSpPr>
                  <a:spLocks noChangeArrowheads="1"/>
                </p:cNvSpPr>
                <p:nvPr/>
              </p:nvSpPr>
              <p:spPr bwMode="ltGray">
                <a:xfrm>
                  <a:off x="2789" y="894"/>
                  <a:ext cx="2722" cy="2684"/>
                </a:xfrm>
                <a:custGeom>
                  <a:avLst/>
                  <a:gdLst>
                    <a:gd name="G0" fmla="+- 320 0 0"/>
                    <a:gd name="G1" fmla="+- 21600 0 320"/>
                    <a:gd name="G2" fmla="+- 21600 0 320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320" y="10800"/>
                      </a:moveTo>
                      <a:cubicBezTo>
                        <a:pt x="320" y="16588"/>
                        <a:pt x="5012" y="21280"/>
                        <a:pt x="10800" y="21280"/>
                      </a:cubicBezTo>
                      <a:cubicBezTo>
                        <a:pt x="16588" y="21280"/>
                        <a:pt x="21280" y="16588"/>
                        <a:pt x="21280" y="10800"/>
                      </a:cubicBezTo>
                      <a:cubicBezTo>
                        <a:pt x="21280" y="5012"/>
                        <a:pt x="16588" y="320"/>
                        <a:pt x="10800" y="320"/>
                      </a:cubicBezTo>
                      <a:cubicBezTo>
                        <a:pt x="5012" y="320"/>
                        <a:pt x="320" y="5012"/>
                        <a:pt x="320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" name="Freeform 6"/>
                <p:cNvSpPr>
                  <a:spLocks/>
                </p:cNvSpPr>
                <p:nvPr/>
              </p:nvSpPr>
              <p:spPr bwMode="ltGray">
                <a:xfrm>
                  <a:off x="3196" y="3082"/>
                  <a:ext cx="325" cy="244"/>
                </a:xfrm>
                <a:custGeom>
                  <a:avLst/>
                  <a:gdLst>
                    <a:gd name="T0" fmla="*/ 0 w 363"/>
                    <a:gd name="T1" fmla="*/ 45 h 272"/>
                    <a:gd name="T2" fmla="*/ 90 w 363"/>
                    <a:gd name="T3" fmla="*/ 136 h 272"/>
                    <a:gd name="T4" fmla="*/ 181 w 363"/>
                    <a:gd name="T5" fmla="*/ 227 h 272"/>
                    <a:gd name="T6" fmla="*/ 272 w 363"/>
                    <a:gd name="T7" fmla="*/ 272 h 272"/>
                    <a:gd name="T8" fmla="*/ 317 w 363"/>
                    <a:gd name="T9" fmla="*/ 272 h 272"/>
                    <a:gd name="T10" fmla="*/ 363 w 363"/>
                    <a:gd name="T11" fmla="*/ 181 h 272"/>
                    <a:gd name="T12" fmla="*/ 317 w 363"/>
                    <a:gd name="T13" fmla="*/ 181 h 272"/>
                    <a:gd name="T14" fmla="*/ 272 w 363"/>
                    <a:gd name="T15" fmla="*/ 181 h 272"/>
                    <a:gd name="T16" fmla="*/ 226 w 363"/>
                    <a:gd name="T17" fmla="*/ 181 h 272"/>
                    <a:gd name="T18" fmla="*/ 226 w 363"/>
                    <a:gd name="T19" fmla="*/ 136 h 272"/>
                    <a:gd name="T20" fmla="*/ 272 w 363"/>
                    <a:gd name="T21" fmla="*/ 91 h 272"/>
                    <a:gd name="T22" fmla="*/ 226 w 363"/>
                    <a:gd name="T23" fmla="*/ 45 h 272"/>
                    <a:gd name="T24" fmla="*/ 226 w 363"/>
                    <a:gd name="T25" fmla="*/ 91 h 272"/>
                    <a:gd name="T26" fmla="*/ 181 w 363"/>
                    <a:gd name="T27" fmla="*/ 136 h 272"/>
                    <a:gd name="T28" fmla="*/ 136 w 363"/>
                    <a:gd name="T29" fmla="*/ 136 h 272"/>
                    <a:gd name="T30" fmla="*/ 90 w 363"/>
                    <a:gd name="T31" fmla="*/ 91 h 272"/>
                    <a:gd name="T32" fmla="*/ 136 w 363"/>
                    <a:gd name="T33" fmla="*/ 91 h 272"/>
                    <a:gd name="T34" fmla="*/ 90 w 363"/>
                    <a:gd name="T35" fmla="*/ 45 h 272"/>
                    <a:gd name="T36" fmla="*/ 45 w 363"/>
                    <a:gd name="T37" fmla="*/ 0 h 272"/>
                    <a:gd name="T38" fmla="*/ 61 w 363"/>
                    <a:gd name="T39" fmla="*/ 57 h 272"/>
                    <a:gd name="T40" fmla="*/ 28 w 363"/>
                    <a:gd name="T41" fmla="*/ 45 h 272"/>
                    <a:gd name="T42" fmla="*/ 0 w 363"/>
                    <a:gd name="T43" fmla="*/ 45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3" h="272">
                      <a:moveTo>
                        <a:pt x="0" y="45"/>
                      </a:moveTo>
                      <a:lnTo>
                        <a:pt x="90" y="136"/>
                      </a:lnTo>
                      <a:lnTo>
                        <a:pt x="181" y="227"/>
                      </a:lnTo>
                      <a:lnTo>
                        <a:pt x="272" y="272"/>
                      </a:lnTo>
                      <a:lnTo>
                        <a:pt x="317" y="272"/>
                      </a:lnTo>
                      <a:lnTo>
                        <a:pt x="363" y="181"/>
                      </a:lnTo>
                      <a:lnTo>
                        <a:pt x="317" y="181"/>
                      </a:lnTo>
                      <a:lnTo>
                        <a:pt x="272" y="181"/>
                      </a:lnTo>
                      <a:lnTo>
                        <a:pt x="226" y="181"/>
                      </a:lnTo>
                      <a:lnTo>
                        <a:pt x="226" y="136"/>
                      </a:lnTo>
                      <a:lnTo>
                        <a:pt x="272" y="91"/>
                      </a:lnTo>
                      <a:lnTo>
                        <a:pt x="226" y="45"/>
                      </a:lnTo>
                      <a:lnTo>
                        <a:pt x="226" y="91"/>
                      </a:lnTo>
                      <a:lnTo>
                        <a:pt x="181" y="136"/>
                      </a:lnTo>
                      <a:lnTo>
                        <a:pt x="136" y="136"/>
                      </a:lnTo>
                      <a:lnTo>
                        <a:pt x="90" y="91"/>
                      </a:lnTo>
                      <a:lnTo>
                        <a:pt x="136" y="91"/>
                      </a:lnTo>
                      <a:lnTo>
                        <a:pt x="90" y="45"/>
                      </a:lnTo>
                      <a:lnTo>
                        <a:pt x="45" y="0"/>
                      </a:lnTo>
                      <a:lnTo>
                        <a:pt x="61" y="57"/>
                      </a:lnTo>
                      <a:lnTo>
                        <a:pt x="28" y="45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Freeform 7"/>
                <p:cNvSpPr>
                  <a:spLocks/>
                </p:cNvSpPr>
                <p:nvPr/>
              </p:nvSpPr>
              <p:spPr bwMode="ltGray">
                <a:xfrm>
                  <a:off x="3660" y="1726"/>
                  <a:ext cx="420" cy="1885"/>
                </a:xfrm>
                <a:custGeom>
                  <a:avLst/>
                  <a:gdLst>
                    <a:gd name="T0" fmla="*/ 162 w 420"/>
                    <a:gd name="T1" fmla="*/ 1 h 1885"/>
                    <a:gd name="T2" fmla="*/ 56 w 420"/>
                    <a:gd name="T3" fmla="*/ 561 h 1885"/>
                    <a:gd name="T4" fmla="*/ 122 w 420"/>
                    <a:gd name="T5" fmla="*/ 1185 h 1885"/>
                    <a:gd name="T6" fmla="*/ 383 w 420"/>
                    <a:gd name="T7" fmla="*/ 1785 h 1885"/>
                    <a:gd name="T8" fmla="*/ 343 w 420"/>
                    <a:gd name="T9" fmla="*/ 1785 h 1885"/>
                    <a:gd name="T10" fmla="*/ 70 w 420"/>
                    <a:gd name="T11" fmla="*/ 1209 h 1885"/>
                    <a:gd name="T12" fmla="*/ 15 w 420"/>
                    <a:gd name="T13" fmla="*/ 487 h 1885"/>
                    <a:gd name="T14" fmla="*/ 162 w 420"/>
                    <a:gd name="T15" fmla="*/ 1 h 18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20" h="1885">
                      <a:moveTo>
                        <a:pt x="162" y="1"/>
                      </a:moveTo>
                      <a:cubicBezTo>
                        <a:pt x="173" y="0"/>
                        <a:pt x="62" y="364"/>
                        <a:pt x="56" y="561"/>
                      </a:cubicBezTo>
                      <a:cubicBezTo>
                        <a:pt x="50" y="758"/>
                        <a:pt x="67" y="981"/>
                        <a:pt x="122" y="1185"/>
                      </a:cubicBezTo>
                      <a:cubicBezTo>
                        <a:pt x="176" y="1389"/>
                        <a:pt x="347" y="1685"/>
                        <a:pt x="383" y="1785"/>
                      </a:cubicBezTo>
                      <a:cubicBezTo>
                        <a:pt x="420" y="1885"/>
                        <a:pt x="395" y="1881"/>
                        <a:pt x="343" y="1785"/>
                      </a:cubicBezTo>
                      <a:cubicBezTo>
                        <a:pt x="291" y="1689"/>
                        <a:pt x="125" y="1425"/>
                        <a:pt x="70" y="1209"/>
                      </a:cubicBezTo>
                      <a:cubicBezTo>
                        <a:pt x="15" y="993"/>
                        <a:pt x="0" y="688"/>
                        <a:pt x="15" y="487"/>
                      </a:cubicBezTo>
                      <a:cubicBezTo>
                        <a:pt x="30" y="286"/>
                        <a:pt x="132" y="102"/>
                        <a:pt x="162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Freeform 8"/>
                <p:cNvSpPr>
                  <a:spLocks/>
                </p:cNvSpPr>
                <p:nvPr/>
              </p:nvSpPr>
              <p:spPr bwMode="ltGray">
                <a:xfrm>
                  <a:off x="4023" y="1694"/>
                  <a:ext cx="429" cy="1836"/>
                </a:xfrm>
                <a:custGeom>
                  <a:avLst/>
                  <a:gdLst>
                    <a:gd name="T0" fmla="*/ 0 w 429"/>
                    <a:gd name="T1" fmla="*/ 25 h 1836"/>
                    <a:gd name="T2" fmla="*/ 375 w 429"/>
                    <a:gd name="T3" fmla="*/ 1835 h 1836"/>
                    <a:gd name="T4" fmla="*/ 429 w 429"/>
                    <a:gd name="T5" fmla="*/ 1836 h 1836"/>
                    <a:gd name="T6" fmla="*/ 37 w 429"/>
                    <a:gd name="T7" fmla="*/ 0 h 1836"/>
                    <a:gd name="T8" fmla="*/ 0 w 429"/>
                    <a:gd name="T9" fmla="*/ 25 h 18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9" h="1836">
                      <a:moveTo>
                        <a:pt x="0" y="25"/>
                      </a:moveTo>
                      <a:lnTo>
                        <a:pt x="375" y="1835"/>
                      </a:lnTo>
                      <a:lnTo>
                        <a:pt x="429" y="1836"/>
                      </a:lnTo>
                      <a:lnTo>
                        <a:pt x="37" y="0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Freeform 9"/>
                <p:cNvSpPr>
                  <a:spLocks/>
                </p:cNvSpPr>
                <p:nvPr/>
              </p:nvSpPr>
              <p:spPr bwMode="ltGray">
                <a:xfrm>
                  <a:off x="4270" y="1551"/>
                  <a:ext cx="600" cy="1899"/>
                </a:xfrm>
                <a:custGeom>
                  <a:avLst/>
                  <a:gdLst>
                    <a:gd name="T0" fmla="*/ 0 w 600"/>
                    <a:gd name="T1" fmla="*/ 67 h 1899"/>
                    <a:gd name="T2" fmla="*/ 91 w 600"/>
                    <a:gd name="T3" fmla="*/ 168 h 1899"/>
                    <a:gd name="T4" fmla="*/ 347 w 600"/>
                    <a:gd name="T5" fmla="*/ 552 h 1899"/>
                    <a:gd name="T6" fmla="*/ 512 w 600"/>
                    <a:gd name="T7" fmla="*/ 1146 h 1899"/>
                    <a:gd name="T8" fmla="*/ 539 w 600"/>
                    <a:gd name="T9" fmla="*/ 1612 h 1899"/>
                    <a:gd name="T10" fmla="*/ 457 w 600"/>
                    <a:gd name="T11" fmla="*/ 1859 h 1899"/>
                    <a:gd name="T12" fmla="*/ 503 w 600"/>
                    <a:gd name="T13" fmla="*/ 1850 h 1899"/>
                    <a:gd name="T14" fmla="*/ 583 w 600"/>
                    <a:gd name="T15" fmla="*/ 1611 h 1899"/>
                    <a:gd name="T16" fmla="*/ 567 w 600"/>
                    <a:gd name="T17" fmla="*/ 1146 h 1899"/>
                    <a:gd name="T18" fmla="*/ 384 w 600"/>
                    <a:gd name="T19" fmla="*/ 524 h 1899"/>
                    <a:gd name="T20" fmla="*/ 82 w 600"/>
                    <a:gd name="T21" fmla="*/ 76 h 1899"/>
                    <a:gd name="T22" fmla="*/ 0 w 600"/>
                    <a:gd name="T23" fmla="*/ 67 h 18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00" h="1899">
                      <a:moveTo>
                        <a:pt x="0" y="67"/>
                      </a:moveTo>
                      <a:cubicBezTo>
                        <a:pt x="2" y="82"/>
                        <a:pt x="33" y="87"/>
                        <a:pt x="91" y="168"/>
                      </a:cubicBezTo>
                      <a:cubicBezTo>
                        <a:pt x="149" y="249"/>
                        <a:pt x="277" y="389"/>
                        <a:pt x="347" y="552"/>
                      </a:cubicBezTo>
                      <a:cubicBezTo>
                        <a:pt x="417" y="715"/>
                        <a:pt x="480" y="969"/>
                        <a:pt x="512" y="1146"/>
                      </a:cubicBezTo>
                      <a:cubicBezTo>
                        <a:pt x="544" y="1323"/>
                        <a:pt x="548" y="1493"/>
                        <a:pt x="539" y="1612"/>
                      </a:cubicBezTo>
                      <a:cubicBezTo>
                        <a:pt x="530" y="1731"/>
                        <a:pt x="463" y="1819"/>
                        <a:pt x="457" y="1859"/>
                      </a:cubicBezTo>
                      <a:cubicBezTo>
                        <a:pt x="451" y="1899"/>
                        <a:pt x="482" y="1891"/>
                        <a:pt x="503" y="1850"/>
                      </a:cubicBezTo>
                      <a:cubicBezTo>
                        <a:pt x="524" y="1809"/>
                        <a:pt x="572" y="1728"/>
                        <a:pt x="583" y="1611"/>
                      </a:cubicBezTo>
                      <a:cubicBezTo>
                        <a:pt x="594" y="1494"/>
                        <a:pt x="600" y="1327"/>
                        <a:pt x="567" y="1146"/>
                      </a:cubicBezTo>
                      <a:cubicBezTo>
                        <a:pt x="534" y="965"/>
                        <a:pt x="465" y="702"/>
                        <a:pt x="384" y="524"/>
                      </a:cubicBezTo>
                      <a:cubicBezTo>
                        <a:pt x="303" y="346"/>
                        <a:pt x="146" y="152"/>
                        <a:pt x="82" y="76"/>
                      </a:cubicBezTo>
                      <a:cubicBezTo>
                        <a:pt x="18" y="0"/>
                        <a:pt x="17" y="69"/>
                        <a:pt x="0" y="6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Freeform 10"/>
                <p:cNvSpPr>
                  <a:spLocks/>
                </p:cNvSpPr>
                <p:nvPr/>
              </p:nvSpPr>
              <p:spPr bwMode="ltGray">
                <a:xfrm>
                  <a:off x="4902" y="1753"/>
                  <a:ext cx="338" cy="1494"/>
                </a:xfrm>
                <a:custGeom>
                  <a:avLst/>
                  <a:gdLst>
                    <a:gd name="T0" fmla="*/ 26 w 338"/>
                    <a:gd name="T1" fmla="*/ 73 h 1494"/>
                    <a:gd name="T2" fmla="*/ 136 w 338"/>
                    <a:gd name="T3" fmla="*/ 194 h 1494"/>
                    <a:gd name="T4" fmla="*/ 282 w 338"/>
                    <a:gd name="T5" fmla="*/ 706 h 1494"/>
                    <a:gd name="T6" fmla="*/ 282 w 338"/>
                    <a:gd name="T7" fmla="*/ 1118 h 1494"/>
                    <a:gd name="T8" fmla="*/ 218 w 338"/>
                    <a:gd name="T9" fmla="*/ 1319 h 1494"/>
                    <a:gd name="T10" fmla="*/ 132 w 338"/>
                    <a:gd name="T11" fmla="*/ 1475 h 1494"/>
                    <a:gd name="T12" fmla="*/ 206 w 338"/>
                    <a:gd name="T13" fmla="*/ 1433 h 1494"/>
                    <a:gd name="T14" fmla="*/ 312 w 338"/>
                    <a:gd name="T15" fmla="*/ 1163 h 1494"/>
                    <a:gd name="T16" fmla="*/ 337 w 338"/>
                    <a:gd name="T17" fmla="*/ 871 h 1494"/>
                    <a:gd name="T18" fmla="*/ 309 w 338"/>
                    <a:gd name="T19" fmla="*/ 615 h 1494"/>
                    <a:gd name="T20" fmla="*/ 172 w 338"/>
                    <a:gd name="T21" fmla="*/ 149 h 1494"/>
                    <a:gd name="T22" fmla="*/ 34 w 338"/>
                    <a:gd name="T23" fmla="*/ 23 h 1494"/>
                    <a:gd name="T24" fmla="*/ 26 w 338"/>
                    <a:gd name="T25" fmla="*/ 73 h 14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8" h="1494">
                      <a:moveTo>
                        <a:pt x="26" y="73"/>
                      </a:moveTo>
                      <a:cubicBezTo>
                        <a:pt x="43" y="102"/>
                        <a:pt x="93" y="88"/>
                        <a:pt x="136" y="194"/>
                      </a:cubicBezTo>
                      <a:cubicBezTo>
                        <a:pt x="179" y="300"/>
                        <a:pt x="258" y="552"/>
                        <a:pt x="282" y="706"/>
                      </a:cubicBezTo>
                      <a:cubicBezTo>
                        <a:pt x="306" y="860"/>
                        <a:pt x="293" y="1016"/>
                        <a:pt x="282" y="1118"/>
                      </a:cubicBezTo>
                      <a:cubicBezTo>
                        <a:pt x="271" y="1220"/>
                        <a:pt x="243" y="1260"/>
                        <a:pt x="218" y="1319"/>
                      </a:cubicBezTo>
                      <a:cubicBezTo>
                        <a:pt x="193" y="1378"/>
                        <a:pt x="134" y="1456"/>
                        <a:pt x="132" y="1475"/>
                      </a:cubicBezTo>
                      <a:cubicBezTo>
                        <a:pt x="130" y="1494"/>
                        <a:pt x="176" y="1485"/>
                        <a:pt x="206" y="1433"/>
                      </a:cubicBezTo>
                      <a:cubicBezTo>
                        <a:pt x="235" y="1381"/>
                        <a:pt x="290" y="1257"/>
                        <a:pt x="312" y="1163"/>
                      </a:cubicBezTo>
                      <a:cubicBezTo>
                        <a:pt x="334" y="1069"/>
                        <a:pt x="338" y="962"/>
                        <a:pt x="337" y="871"/>
                      </a:cubicBezTo>
                      <a:cubicBezTo>
                        <a:pt x="336" y="780"/>
                        <a:pt x="336" y="735"/>
                        <a:pt x="309" y="615"/>
                      </a:cubicBezTo>
                      <a:cubicBezTo>
                        <a:pt x="282" y="495"/>
                        <a:pt x="218" y="248"/>
                        <a:pt x="172" y="149"/>
                      </a:cubicBezTo>
                      <a:cubicBezTo>
                        <a:pt x="126" y="50"/>
                        <a:pt x="58" y="36"/>
                        <a:pt x="34" y="23"/>
                      </a:cubicBezTo>
                      <a:cubicBezTo>
                        <a:pt x="10" y="10"/>
                        <a:pt x="0" y="0"/>
                        <a:pt x="26" y="7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Freeform 11"/>
                <p:cNvSpPr>
                  <a:spLocks/>
                </p:cNvSpPr>
                <p:nvPr/>
              </p:nvSpPr>
              <p:spPr bwMode="ltGray">
                <a:xfrm>
                  <a:off x="3189" y="2212"/>
                  <a:ext cx="573" cy="1290"/>
                </a:xfrm>
                <a:custGeom>
                  <a:avLst/>
                  <a:gdLst>
                    <a:gd name="T0" fmla="*/ 2 w 573"/>
                    <a:gd name="T1" fmla="*/ 129 h 1290"/>
                    <a:gd name="T2" fmla="*/ 48 w 573"/>
                    <a:gd name="T3" fmla="*/ 65 h 1290"/>
                    <a:gd name="T4" fmla="*/ 84 w 573"/>
                    <a:gd name="T5" fmla="*/ 522 h 1290"/>
                    <a:gd name="T6" fmla="*/ 241 w 573"/>
                    <a:gd name="T7" fmla="*/ 909 h 1290"/>
                    <a:gd name="T8" fmla="*/ 396 w 573"/>
                    <a:gd name="T9" fmla="*/ 1106 h 1290"/>
                    <a:gd name="T10" fmla="*/ 568 w 573"/>
                    <a:gd name="T11" fmla="*/ 1286 h 1290"/>
                    <a:gd name="T12" fmla="*/ 363 w 573"/>
                    <a:gd name="T13" fmla="*/ 1130 h 1290"/>
                    <a:gd name="T14" fmla="*/ 183 w 573"/>
                    <a:gd name="T15" fmla="*/ 909 h 1290"/>
                    <a:gd name="T16" fmla="*/ 38 w 573"/>
                    <a:gd name="T17" fmla="*/ 540 h 1290"/>
                    <a:gd name="T18" fmla="*/ 2 w 573"/>
                    <a:gd name="T19" fmla="*/ 129 h 1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73" h="1290">
                      <a:moveTo>
                        <a:pt x="2" y="129"/>
                      </a:moveTo>
                      <a:cubicBezTo>
                        <a:pt x="4" y="50"/>
                        <a:pt x="34" y="0"/>
                        <a:pt x="48" y="65"/>
                      </a:cubicBezTo>
                      <a:cubicBezTo>
                        <a:pt x="62" y="130"/>
                        <a:pt x="52" y="381"/>
                        <a:pt x="84" y="522"/>
                      </a:cubicBezTo>
                      <a:cubicBezTo>
                        <a:pt x="116" y="663"/>
                        <a:pt x="189" y="812"/>
                        <a:pt x="241" y="909"/>
                      </a:cubicBezTo>
                      <a:cubicBezTo>
                        <a:pt x="293" y="1006"/>
                        <a:pt x="341" y="1043"/>
                        <a:pt x="396" y="1106"/>
                      </a:cubicBezTo>
                      <a:cubicBezTo>
                        <a:pt x="450" y="1169"/>
                        <a:pt x="573" y="1283"/>
                        <a:pt x="568" y="1286"/>
                      </a:cubicBezTo>
                      <a:cubicBezTo>
                        <a:pt x="562" y="1290"/>
                        <a:pt x="428" y="1193"/>
                        <a:pt x="363" y="1130"/>
                      </a:cubicBezTo>
                      <a:cubicBezTo>
                        <a:pt x="299" y="1068"/>
                        <a:pt x="237" y="1007"/>
                        <a:pt x="183" y="909"/>
                      </a:cubicBezTo>
                      <a:cubicBezTo>
                        <a:pt x="129" y="811"/>
                        <a:pt x="68" y="670"/>
                        <a:pt x="38" y="540"/>
                      </a:cubicBezTo>
                      <a:cubicBezTo>
                        <a:pt x="8" y="410"/>
                        <a:pt x="0" y="208"/>
                        <a:pt x="2" y="12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Freeform 12"/>
                <p:cNvSpPr>
                  <a:spLocks/>
                </p:cNvSpPr>
                <p:nvPr/>
              </p:nvSpPr>
              <p:spPr bwMode="ltGray">
                <a:xfrm>
                  <a:off x="4170" y="1008"/>
                  <a:ext cx="655" cy="192"/>
                </a:xfrm>
                <a:custGeom>
                  <a:avLst/>
                  <a:gdLst>
                    <a:gd name="T0" fmla="*/ 17 w 731"/>
                    <a:gd name="T1" fmla="*/ 187 h 214"/>
                    <a:gd name="T2" fmla="*/ 255 w 731"/>
                    <a:gd name="T3" fmla="*/ 41 h 214"/>
                    <a:gd name="T4" fmla="*/ 456 w 731"/>
                    <a:gd name="T5" fmla="*/ 4 h 214"/>
                    <a:gd name="T6" fmla="*/ 629 w 731"/>
                    <a:gd name="T7" fmla="*/ 16 h 214"/>
                    <a:gd name="T8" fmla="*/ 720 w 731"/>
                    <a:gd name="T9" fmla="*/ 61 h 214"/>
                    <a:gd name="T10" fmla="*/ 565 w 731"/>
                    <a:gd name="T11" fmla="*/ 50 h 214"/>
                    <a:gd name="T12" fmla="*/ 264 w 731"/>
                    <a:gd name="T13" fmla="*/ 77 h 214"/>
                    <a:gd name="T14" fmla="*/ 53 w 731"/>
                    <a:gd name="T15" fmla="*/ 196 h 214"/>
                    <a:gd name="T16" fmla="*/ 17 w 731"/>
                    <a:gd name="T17" fmla="*/ 187 h 2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1" h="214">
                      <a:moveTo>
                        <a:pt x="17" y="187"/>
                      </a:moveTo>
                      <a:cubicBezTo>
                        <a:pt x="0" y="176"/>
                        <a:pt x="182" y="71"/>
                        <a:pt x="255" y="41"/>
                      </a:cubicBezTo>
                      <a:cubicBezTo>
                        <a:pt x="328" y="11"/>
                        <a:pt x="394" y="8"/>
                        <a:pt x="456" y="4"/>
                      </a:cubicBezTo>
                      <a:cubicBezTo>
                        <a:pt x="518" y="0"/>
                        <a:pt x="585" y="7"/>
                        <a:pt x="629" y="16"/>
                      </a:cubicBezTo>
                      <a:cubicBezTo>
                        <a:pt x="673" y="25"/>
                        <a:pt x="731" y="55"/>
                        <a:pt x="720" y="61"/>
                      </a:cubicBezTo>
                      <a:cubicBezTo>
                        <a:pt x="709" y="67"/>
                        <a:pt x="641" y="47"/>
                        <a:pt x="565" y="50"/>
                      </a:cubicBezTo>
                      <a:cubicBezTo>
                        <a:pt x="489" y="53"/>
                        <a:pt x="349" y="53"/>
                        <a:pt x="264" y="77"/>
                      </a:cubicBezTo>
                      <a:cubicBezTo>
                        <a:pt x="179" y="101"/>
                        <a:pt x="94" y="178"/>
                        <a:pt x="53" y="196"/>
                      </a:cubicBezTo>
                      <a:cubicBezTo>
                        <a:pt x="12" y="214"/>
                        <a:pt x="24" y="189"/>
                        <a:pt x="17" y="18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Freeform 13"/>
                <p:cNvSpPr>
                  <a:spLocks/>
                </p:cNvSpPr>
                <p:nvPr/>
              </p:nvSpPr>
              <p:spPr bwMode="ltGray">
                <a:xfrm>
                  <a:off x="4322" y="1276"/>
                  <a:ext cx="504" cy="82"/>
                </a:xfrm>
                <a:custGeom>
                  <a:avLst/>
                  <a:gdLst>
                    <a:gd name="T0" fmla="*/ 0 w 563"/>
                    <a:gd name="T1" fmla="*/ 0 h 91"/>
                    <a:gd name="T2" fmla="*/ 64 w 563"/>
                    <a:gd name="T3" fmla="*/ 37 h 91"/>
                    <a:gd name="T4" fmla="*/ 311 w 563"/>
                    <a:gd name="T5" fmla="*/ 18 h 91"/>
                    <a:gd name="T6" fmla="*/ 530 w 563"/>
                    <a:gd name="T7" fmla="*/ 37 h 91"/>
                    <a:gd name="T8" fmla="*/ 512 w 563"/>
                    <a:gd name="T9" fmla="*/ 73 h 91"/>
                    <a:gd name="T10" fmla="*/ 293 w 563"/>
                    <a:gd name="T11" fmla="*/ 55 h 91"/>
                    <a:gd name="T12" fmla="*/ 37 w 563"/>
                    <a:gd name="T13" fmla="*/ 91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3" h="91">
                      <a:moveTo>
                        <a:pt x="0" y="0"/>
                      </a:moveTo>
                      <a:cubicBezTo>
                        <a:pt x="11" y="6"/>
                        <a:pt x="12" y="34"/>
                        <a:pt x="64" y="37"/>
                      </a:cubicBezTo>
                      <a:cubicBezTo>
                        <a:pt x="116" y="40"/>
                        <a:pt x="233" y="18"/>
                        <a:pt x="311" y="18"/>
                      </a:cubicBezTo>
                      <a:cubicBezTo>
                        <a:pt x="389" y="18"/>
                        <a:pt x="497" y="28"/>
                        <a:pt x="530" y="37"/>
                      </a:cubicBezTo>
                      <a:cubicBezTo>
                        <a:pt x="563" y="46"/>
                        <a:pt x="551" y="70"/>
                        <a:pt x="512" y="73"/>
                      </a:cubicBezTo>
                      <a:cubicBezTo>
                        <a:pt x="473" y="76"/>
                        <a:pt x="372" y="52"/>
                        <a:pt x="293" y="55"/>
                      </a:cubicBezTo>
                      <a:cubicBezTo>
                        <a:pt x="214" y="58"/>
                        <a:pt x="90" y="84"/>
                        <a:pt x="37" y="91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" name="Freeform 14"/>
                <p:cNvSpPr>
                  <a:spLocks/>
                </p:cNvSpPr>
                <p:nvPr/>
              </p:nvSpPr>
              <p:spPr bwMode="ltGray">
                <a:xfrm>
                  <a:off x="4043" y="890"/>
                  <a:ext cx="204" cy="247"/>
                </a:xfrm>
                <a:custGeom>
                  <a:avLst/>
                  <a:gdLst>
                    <a:gd name="T0" fmla="*/ 0 w 228"/>
                    <a:gd name="T1" fmla="*/ 276 h 276"/>
                    <a:gd name="T2" fmla="*/ 156 w 228"/>
                    <a:gd name="T3" fmla="*/ 38 h 276"/>
                    <a:gd name="T4" fmla="*/ 211 w 228"/>
                    <a:gd name="T5" fmla="*/ 47 h 276"/>
                    <a:gd name="T6" fmla="*/ 52 w 228"/>
                    <a:gd name="T7" fmla="*/ 268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8" h="276">
                      <a:moveTo>
                        <a:pt x="0" y="276"/>
                      </a:moveTo>
                      <a:cubicBezTo>
                        <a:pt x="26" y="236"/>
                        <a:pt x="121" y="76"/>
                        <a:pt x="156" y="38"/>
                      </a:cubicBezTo>
                      <a:cubicBezTo>
                        <a:pt x="191" y="0"/>
                        <a:pt x="228" y="9"/>
                        <a:pt x="211" y="47"/>
                      </a:cubicBezTo>
                      <a:cubicBezTo>
                        <a:pt x="194" y="85"/>
                        <a:pt x="85" y="222"/>
                        <a:pt x="52" y="26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Freeform 15"/>
                <p:cNvSpPr>
                  <a:spLocks/>
                </p:cNvSpPr>
                <p:nvPr/>
              </p:nvSpPr>
              <p:spPr bwMode="ltGray">
                <a:xfrm>
                  <a:off x="3854" y="915"/>
                  <a:ext cx="67" cy="287"/>
                </a:xfrm>
                <a:custGeom>
                  <a:avLst/>
                  <a:gdLst>
                    <a:gd name="T0" fmla="*/ 1 w 75"/>
                    <a:gd name="T1" fmla="*/ 46 h 320"/>
                    <a:gd name="T2" fmla="*/ 36 w 75"/>
                    <a:gd name="T3" fmla="*/ 285 h 320"/>
                    <a:gd name="T4" fmla="*/ 74 w 75"/>
                    <a:gd name="T5" fmla="*/ 266 h 320"/>
                    <a:gd name="T6" fmla="*/ 28 w 75"/>
                    <a:gd name="T7" fmla="*/ 37 h 320"/>
                    <a:gd name="T8" fmla="*/ 1 w 75"/>
                    <a:gd name="T9" fmla="*/ 46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320">
                      <a:moveTo>
                        <a:pt x="1" y="46"/>
                      </a:moveTo>
                      <a:cubicBezTo>
                        <a:pt x="2" y="87"/>
                        <a:pt x="24" y="248"/>
                        <a:pt x="36" y="285"/>
                      </a:cubicBezTo>
                      <a:cubicBezTo>
                        <a:pt x="50" y="320"/>
                        <a:pt x="75" y="307"/>
                        <a:pt x="74" y="266"/>
                      </a:cubicBezTo>
                      <a:cubicBezTo>
                        <a:pt x="73" y="225"/>
                        <a:pt x="40" y="74"/>
                        <a:pt x="28" y="37"/>
                      </a:cubicBezTo>
                      <a:cubicBezTo>
                        <a:pt x="16" y="0"/>
                        <a:pt x="0" y="5"/>
                        <a:pt x="1" y="4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2" name="Freeform 16"/>
                <p:cNvSpPr>
                  <a:spLocks/>
                </p:cNvSpPr>
                <p:nvPr/>
              </p:nvSpPr>
              <p:spPr bwMode="ltGray">
                <a:xfrm>
                  <a:off x="3319" y="1736"/>
                  <a:ext cx="1687" cy="607"/>
                </a:xfrm>
                <a:custGeom>
                  <a:avLst/>
                  <a:gdLst>
                    <a:gd name="T0" fmla="*/ 95 w 1883"/>
                    <a:gd name="T1" fmla="*/ 511 h 677"/>
                    <a:gd name="T2" fmla="*/ 406 w 1883"/>
                    <a:gd name="T3" fmla="*/ 594 h 677"/>
                    <a:gd name="T4" fmla="*/ 936 w 1883"/>
                    <a:gd name="T5" fmla="*/ 575 h 677"/>
                    <a:gd name="T6" fmla="*/ 1430 w 1883"/>
                    <a:gd name="T7" fmla="*/ 392 h 677"/>
                    <a:gd name="T8" fmla="*/ 1812 w 1883"/>
                    <a:gd name="T9" fmla="*/ 49 h 677"/>
                    <a:gd name="T10" fmla="*/ 1858 w 1883"/>
                    <a:gd name="T11" fmla="*/ 95 h 677"/>
                    <a:gd name="T12" fmla="*/ 1812 w 1883"/>
                    <a:gd name="T13" fmla="*/ 140 h 677"/>
                    <a:gd name="T14" fmla="*/ 1449 w 1883"/>
                    <a:gd name="T15" fmla="*/ 458 h 677"/>
                    <a:gd name="T16" fmla="*/ 964 w 1883"/>
                    <a:gd name="T17" fmla="*/ 639 h 677"/>
                    <a:gd name="T18" fmla="*/ 406 w 1883"/>
                    <a:gd name="T19" fmla="*/ 666 h 677"/>
                    <a:gd name="T20" fmla="*/ 59 w 1883"/>
                    <a:gd name="T21" fmla="*/ 575 h 677"/>
                    <a:gd name="T22" fmla="*/ 49 w 1883"/>
                    <a:gd name="T23" fmla="*/ 548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83" h="677">
                      <a:moveTo>
                        <a:pt x="95" y="511"/>
                      </a:moveTo>
                      <a:cubicBezTo>
                        <a:pt x="145" y="525"/>
                        <a:pt x="266" y="583"/>
                        <a:pt x="406" y="594"/>
                      </a:cubicBezTo>
                      <a:cubicBezTo>
                        <a:pt x="546" y="605"/>
                        <a:pt x="765" y="609"/>
                        <a:pt x="936" y="575"/>
                      </a:cubicBezTo>
                      <a:cubicBezTo>
                        <a:pt x="1107" y="541"/>
                        <a:pt x="1284" y="480"/>
                        <a:pt x="1430" y="392"/>
                      </a:cubicBezTo>
                      <a:cubicBezTo>
                        <a:pt x="1576" y="304"/>
                        <a:pt x="1741" y="98"/>
                        <a:pt x="1812" y="49"/>
                      </a:cubicBezTo>
                      <a:cubicBezTo>
                        <a:pt x="1883" y="0"/>
                        <a:pt x="1858" y="80"/>
                        <a:pt x="1858" y="95"/>
                      </a:cubicBezTo>
                      <a:cubicBezTo>
                        <a:pt x="1858" y="110"/>
                        <a:pt x="1880" y="79"/>
                        <a:pt x="1812" y="140"/>
                      </a:cubicBezTo>
                      <a:cubicBezTo>
                        <a:pt x="1744" y="201"/>
                        <a:pt x="1590" y="375"/>
                        <a:pt x="1449" y="458"/>
                      </a:cubicBezTo>
                      <a:cubicBezTo>
                        <a:pt x="1308" y="541"/>
                        <a:pt x="1138" y="604"/>
                        <a:pt x="964" y="639"/>
                      </a:cubicBezTo>
                      <a:cubicBezTo>
                        <a:pt x="790" y="674"/>
                        <a:pt x="557" y="677"/>
                        <a:pt x="406" y="666"/>
                      </a:cubicBezTo>
                      <a:cubicBezTo>
                        <a:pt x="255" y="655"/>
                        <a:pt x="118" y="595"/>
                        <a:pt x="59" y="575"/>
                      </a:cubicBezTo>
                      <a:cubicBezTo>
                        <a:pt x="0" y="555"/>
                        <a:pt x="51" y="554"/>
                        <a:pt x="49" y="54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Freeform 17"/>
                <p:cNvSpPr>
                  <a:spLocks/>
                </p:cNvSpPr>
                <p:nvPr/>
              </p:nvSpPr>
              <p:spPr bwMode="ltGray">
                <a:xfrm>
                  <a:off x="2898" y="1874"/>
                  <a:ext cx="2576" cy="1099"/>
                </a:xfrm>
                <a:custGeom>
                  <a:avLst/>
                  <a:gdLst>
                    <a:gd name="T0" fmla="*/ 53 w 2876"/>
                    <a:gd name="T1" fmla="*/ 779 h 1226"/>
                    <a:gd name="T2" fmla="*/ 62 w 2876"/>
                    <a:gd name="T3" fmla="*/ 788 h 1226"/>
                    <a:gd name="T4" fmla="*/ 428 w 2876"/>
                    <a:gd name="T5" fmla="*/ 1062 h 1226"/>
                    <a:gd name="T6" fmla="*/ 931 w 2876"/>
                    <a:gd name="T7" fmla="*/ 1153 h 1226"/>
                    <a:gd name="T8" fmla="*/ 1534 w 2876"/>
                    <a:gd name="T9" fmla="*/ 1126 h 1226"/>
                    <a:gd name="T10" fmla="*/ 2147 w 2876"/>
                    <a:gd name="T11" fmla="*/ 907 h 1226"/>
                    <a:gd name="T12" fmla="*/ 2600 w 2876"/>
                    <a:gd name="T13" fmla="*/ 532 h 1226"/>
                    <a:gd name="T14" fmla="*/ 2833 w 2876"/>
                    <a:gd name="T15" fmla="*/ 65 h 1226"/>
                    <a:gd name="T16" fmla="*/ 2860 w 2876"/>
                    <a:gd name="T17" fmla="*/ 139 h 1226"/>
                    <a:gd name="T18" fmla="*/ 2787 w 2876"/>
                    <a:gd name="T19" fmla="*/ 340 h 1226"/>
                    <a:gd name="T20" fmla="*/ 2600 w 2876"/>
                    <a:gd name="T21" fmla="*/ 622 h 1226"/>
                    <a:gd name="T22" fmla="*/ 2146 w 2876"/>
                    <a:gd name="T23" fmla="*/ 985 h 1226"/>
                    <a:gd name="T24" fmla="*/ 1553 w 2876"/>
                    <a:gd name="T25" fmla="*/ 1181 h 1226"/>
                    <a:gd name="T26" fmla="*/ 949 w 2876"/>
                    <a:gd name="T27" fmla="*/ 1217 h 1226"/>
                    <a:gd name="T28" fmla="*/ 437 w 2876"/>
                    <a:gd name="T29" fmla="*/ 1126 h 1226"/>
                    <a:gd name="T30" fmla="*/ 145 w 2876"/>
                    <a:gd name="T31" fmla="*/ 943 h 1226"/>
                    <a:gd name="T32" fmla="*/ 53 w 2876"/>
                    <a:gd name="T33" fmla="*/ 779 h 1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76" h="1226">
                      <a:moveTo>
                        <a:pt x="53" y="779"/>
                      </a:moveTo>
                      <a:cubicBezTo>
                        <a:pt x="1" y="724"/>
                        <a:pt x="0" y="741"/>
                        <a:pt x="62" y="788"/>
                      </a:cubicBezTo>
                      <a:cubicBezTo>
                        <a:pt x="124" y="835"/>
                        <a:pt x="283" y="1001"/>
                        <a:pt x="428" y="1062"/>
                      </a:cubicBezTo>
                      <a:cubicBezTo>
                        <a:pt x="573" y="1123"/>
                        <a:pt x="747" y="1142"/>
                        <a:pt x="931" y="1153"/>
                      </a:cubicBezTo>
                      <a:cubicBezTo>
                        <a:pt x="1115" y="1164"/>
                        <a:pt x="1331" y="1167"/>
                        <a:pt x="1534" y="1126"/>
                      </a:cubicBezTo>
                      <a:cubicBezTo>
                        <a:pt x="1737" y="1085"/>
                        <a:pt x="1969" y="1006"/>
                        <a:pt x="2147" y="907"/>
                      </a:cubicBezTo>
                      <a:cubicBezTo>
                        <a:pt x="2325" y="808"/>
                        <a:pt x="2486" y="672"/>
                        <a:pt x="2600" y="532"/>
                      </a:cubicBezTo>
                      <a:cubicBezTo>
                        <a:pt x="2714" y="392"/>
                        <a:pt x="2790" y="130"/>
                        <a:pt x="2833" y="65"/>
                      </a:cubicBezTo>
                      <a:cubicBezTo>
                        <a:pt x="2876" y="0"/>
                        <a:pt x="2868" y="93"/>
                        <a:pt x="2860" y="139"/>
                      </a:cubicBezTo>
                      <a:cubicBezTo>
                        <a:pt x="2852" y="185"/>
                        <a:pt x="2830" y="260"/>
                        <a:pt x="2787" y="340"/>
                      </a:cubicBezTo>
                      <a:cubicBezTo>
                        <a:pt x="2744" y="420"/>
                        <a:pt x="2707" y="515"/>
                        <a:pt x="2600" y="622"/>
                      </a:cubicBezTo>
                      <a:cubicBezTo>
                        <a:pt x="2493" y="729"/>
                        <a:pt x="2320" y="892"/>
                        <a:pt x="2146" y="985"/>
                      </a:cubicBezTo>
                      <a:cubicBezTo>
                        <a:pt x="1972" y="1078"/>
                        <a:pt x="1752" y="1142"/>
                        <a:pt x="1553" y="1181"/>
                      </a:cubicBezTo>
                      <a:cubicBezTo>
                        <a:pt x="1354" y="1220"/>
                        <a:pt x="1135" y="1226"/>
                        <a:pt x="949" y="1217"/>
                      </a:cubicBezTo>
                      <a:cubicBezTo>
                        <a:pt x="763" y="1208"/>
                        <a:pt x="571" y="1172"/>
                        <a:pt x="437" y="1126"/>
                      </a:cubicBezTo>
                      <a:cubicBezTo>
                        <a:pt x="303" y="1080"/>
                        <a:pt x="209" y="1001"/>
                        <a:pt x="145" y="943"/>
                      </a:cubicBezTo>
                      <a:cubicBezTo>
                        <a:pt x="81" y="885"/>
                        <a:pt x="72" y="813"/>
                        <a:pt x="53" y="77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4" name="Freeform 18"/>
                <p:cNvSpPr>
                  <a:spLocks/>
                </p:cNvSpPr>
                <p:nvPr/>
              </p:nvSpPr>
              <p:spPr bwMode="ltGray">
                <a:xfrm>
                  <a:off x="3473" y="2703"/>
                  <a:ext cx="1961" cy="706"/>
                </a:xfrm>
                <a:custGeom>
                  <a:avLst/>
                  <a:gdLst>
                    <a:gd name="T0" fmla="*/ 7 w 2189"/>
                    <a:gd name="T1" fmla="*/ 650 h 788"/>
                    <a:gd name="T2" fmla="*/ 143 w 2189"/>
                    <a:gd name="T3" fmla="*/ 695 h 788"/>
                    <a:gd name="T4" fmla="*/ 572 w 2189"/>
                    <a:gd name="T5" fmla="*/ 722 h 788"/>
                    <a:gd name="T6" fmla="*/ 993 w 2189"/>
                    <a:gd name="T7" fmla="*/ 676 h 788"/>
                    <a:gd name="T8" fmla="*/ 1532 w 2189"/>
                    <a:gd name="T9" fmla="*/ 484 h 788"/>
                    <a:gd name="T10" fmla="*/ 1925 w 2189"/>
                    <a:gd name="T11" fmla="*/ 219 h 788"/>
                    <a:gd name="T12" fmla="*/ 2163 w 2189"/>
                    <a:gd name="T13" fmla="*/ 9 h 788"/>
                    <a:gd name="T14" fmla="*/ 2081 w 2189"/>
                    <a:gd name="T15" fmla="*/ 164 h 788"/>
                    <a:gd name="T16" fmla="*/ 1898 w 2189"/>
                    <a:gd name="T17" fmla="*/ 320 h 788"/>
                    <a:gd name="T18" fmla="*/ 1514 w 2189"/>
                    <a:gd name="T19" fmla="*/ 558 h 788"/>
                    <a:gd name="T20" fmla="*/ 1039 w 2189"/>
                    <a:gd name="T21" fmla="*/ 731 h 788"/>
                    <a:gd name="T22" fmla="*/ 591 w 2189"/>
                    <a:gd name="T23" fmla="*/ 786 h 788"/>
                    <a:gd name="T24" fmla="*/ 98 w 2189"/>
                    <a:gd name="T25" fmla="*/ 741 h 788"/>
                    <a:gd name="T26" fmla="*/ 7 w 2189"/>
                    <a:gd name="T27" fmla="*/ 650 h 7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189" h="788">
                      <a:moveTo>
                        <a:pt x="7" y="650"/>
                      </a:moveTo>
                      <a:cubicBezTo>
                        <a:pt x="14" y="642"/>
                        <a:pt x="49" y="683"/>
                        <a:pt x="143" y="695"/>
                      </a:cubicBezTo>
                      <a:cubicBezTo>
                        <a:pt x="237" y="707"/>
                        <a:pt x="430" y="725"/>
                        <a:pt x="572" y="722"/>
                      </a:cubicBezTo>
                      <a:cubicBezTo>
                        <a:pt x="714" y="719"/>
                        <a:pt x="833" y="716"/>
                        <a:pt x="993" y="676"/>
                      </a:cubicBezTo>
                      <a:cubicBezTo>
                        <a:pt x="1153" y="636"/>
                        <a:pt x="1377" y="560"/>
                        <a:pt x="1532" y="484"/>
                      </a:cubicBezTo>
                      <a:cubicBezTo>
                        <a:pt x="1687" y="408"/>
                        <a:pt x="1820" y="298"/>
                        <a:pt x="1925" y="219"/>
                      </a:cubicBezTo>
                      <a:cubicBezTo>
                        <a:pt x="2030" y="140"/>
                        <a:pt x="2137" y="18"/>
                        <a:pt x="2163" y="9"/>
                      </a:cubicBezTo>
                      <a:cubicBezTo>
                        <a:pt x="2189" y="0"/>
                        <a:pt x="2125" y="112"/>
                        <a:pt x="2081" y="164"/>
                      </a:cubicBezTo>
                      <a:cubicBezTo>
                        <a:pt x="2037" y="216"/>
                        <a:pt x="1992" y="254"/>
                        <a:pt x="1898" y="320"/>
                      </a:cubicBezTo>
                      <a:cubicBezTo>
                        <a:pt x="1804" y="386"/>
                        <a:pt x="1657" y="489"/>
                        <a:pt x="1514" y="558"/>
                      </a:cubicBezTo>
                      <a:cubicBezTo>
                        <a:pt x="1371" y="627"/>
                        <a:pt x="1193" y="693"/>
                        <a:pt x="1039" y="731"/>
                      </a:cubicBezTo>
                      <a:cubicBezTo>
                        <a:pt x="885" y="769"/>
                        <a:pt x="748" y="784"/>
                        <a:pt x="591" y="786"/>
                      </a:cubicBezTo>
                      <a:cubicBezTo>
                        <a:pt x="434" y="788"/>
                        <a:pt x="195" y="764"/>
                        <a:pt x="98" y="741"/>
                      </a:cubicBezTo>
                      <a:cubicBezTo>
                        <a:pt x="1" y="718"/>
                        <a:pt x="0" y="658"/>
                        <a:pt x="7" y="65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" name="Freeform 19"/>
                <p:cNvSpPr>
                  <a:spLocks/>
                </p:cNvSpPr>
                <p:nvPr/>
              </p:nvSpPr>
              <p:spPr bwMode="ltGray">
                <a:xfrm>
                  <a:off x="4198" y="1089"/>
                  <a:ext cx="1273" cy="1017"/>
                </a:xfrm>
                <a:custGeom>
                  <a:avLst/>
                  <a:gdLst>
                    <a:gd name="T0" fmla="*/ 287 w 1421"/>
                    <a:gd name="T1" fmla="*/ 318 h 1134"/>
                    <a:gd name="T2" fmla="*/ 259 w 1421"/>
                    <a:gd name="T3" fmla="*/ 294 h 1134"/>
                    <a:gd name="T4" fmla="*/ 214 w 1421"/>
                    <a:gd name="T5" fmla="*/ 384 h 1134"/>
                    <a:gd name="T6" fmla="*/ 121 w 1421"/>
                    <a:gd name="T7" fmla="*/ 423 h 1134"/>
                    <a:gd name="T8" fmla="*/ 79 w 1421"/>
                    <a:gd name="T9" fmla="*/ 387 h 1134"/>
                    <a:gd name="T10" fmla="*/ 46 w 1421"/>
                    <a:gd name="T11" fmla="*/ 420 h 1134"/>
                    <a:gd name="T12" fmla="*/ 15 w 1421"/>
                    <a:gd name="T13" fmla="*/ 454 h 1134"/>
                    <a:gd name="T14" fmla="*/ 151 w 1421"/>
                    <a:gd name="T15" fmla="*/ 454 h 1134"/>
                    <a:gd name="T16" fmla="*/ 46 w 1421"/>
                    <a:gd name="T17" fmla="*/ 561 h 1134"/>
                    <a:gd name="T18" fmla="*/ 7 w 1421"/>
                    <a:gd name="T19" fmla="*/ 654 h 1134"/>
                    <a:gd name="T20" fmla="*/ 46 w 1421"/>
                    <a:gd name="T21" fmla="*/ 753 h 1134"/>
                    <a:gd name="T22" fmla="*/ 85 w 1421"/>
                    <a:gd name="T23" fmla="*/ 795 h 1134"/>
                    <a:gd name="T24" fmla="*/ 16 w 1421"/>
                    <a:gd name="T25" fmla="*/ 822 h 1134"/>
                    <a:gd name="T26" fmla="*/ 196 w 1421"/>
                    <a:gd name="T27" fmla="*/ 801 h 1134"/>
                    <a:gd name="T28" fmla="*/ 82 w 1421"/>
                    <a:gd name="T29" fmla="*/ 1068 h 1134"/>
                    <a:gd name="T30" fmla="*/ 118 w 1421"/>
                    <a:gd name="T31" fmla="*/ 1101 h 1134"/>
                    <a:gd name="T32" fmla="*/ 241 w 1421"/>
                    <a:gd name="T33" fmla="*/ 862 h 1134"/>
                    <a:gd name="T34" fmla="*/ 295 w 1421"/>
                    <a:gd name="T35" fmla="*/ 816 h 1134"/>
                    <a:gd name="T36" fmla="*/ 250 w 1421"/>
                    <a:gd name="T37" fmla="*/ 732 h 1134"/>
                    <a:gd name="T38" fmla="*/ 287 w 1421"/>
                    <a:gd name="T39" fmla="*/ 771 h 1134"/>
                    <a:gd name="T40" fmla="*/ 610 w 1421"/>
                    <a:gd name="T41" fmla="*/ 696 h 1134"/>
                    <a:gd name="T42" fmla="*/ 820 w 1421"/>
                    <a:gd name="T43" fmla="*/ 810 h 1134"/>
                    <a:gd name="T44" fmla="*/ 967 w 1421"/>
                    <a:gd name="T45" fmla="*/ 998 h 1134"/>
                    <a:gd name="T46" fmla="*/ 997 w 1421"/>
                    <a:gd name="T47" fmla="*/ 963 h 1134"/>
                    <a:gd name="T48" fmla="*/ 1348 w 1421"/>
                    <a:gd name="T49" fmla="*/ 1029 h 1134"/>
                    <a:gd name="T50" fmla="*/ 1300 w 1421"/>
                    <a:gd name="T51" fmla="*/ 960 h 1134"/>
                    <a:gd name="T52" fmla="*/ 1336 w 1421"/>
                    <a:gd name="T53" fmla="*/ 785 h 1134"/>
                    <a:gd name="T54" fmla="*/ 1162 w 1421"/>
                    <a:gd name="T55" fmla="*/ 456 h 1134"/>
                    <a:gd name="T56" fmla="*/ 1007 w 1421"/>
                    <a:gd name="T57" fmla="*/ 227 h 1134"/>
                    <a:gd name="T58" fmla="*/ 860 w 1421"/>
                    <a:gd name="T59" fmla="*/ 99 h 1134"/>
                    <a:gd name="T60" fmla="*/ 664 w 1421"/>
                    <a:gd name="T61" fmla="*/ 0 h 1134"/>
                    <a:gd name="T62" fmla="*/ 695 w 1421"/>
                    <a:gd name="T63" fmla="*/ 91 h 1134"/>
                    <a:gd name="T64" fmla="*/ 520 w 1421"/>
                    <a:gd name="T65" fmla="*/ 15 h 1134"/>
                    <a:gd name="T66" fmla="*/ 469 w 1421"/>
                    <a:gd name="T67" fmla="*/ 93 h 1134"/>
                    <a:gd name="T68" fmla="*/ 430 w 1421"/>
                    <a:gd name="T69" fmla="*/ 189 h 1134"/>
                    <a:gd name="T70" fmla="*/ 712 w 1421"/>
                    <a:gd name="T71" fmla="*/ 234 h 1134"/>
                    <a:gd name="T72" fmla="*/ 634 w 1421"/>
                    <a:gd name="T73" fmla="*/ 342 h 1134"/>
                    <a:gd name="T74" fmla="*/ 565 w 1421"/>
                    <a:gd name="T75" fmla="*/ 363 h 1134"/>
                    <a:gd name="T76" fmla="*/ 423 w 1421"/>
                    <a:gd name="T77" fmla="*/ 318 h 1134"/>
                    <a:gd name="T78" fmla="*/ 283 w 1421"/>
                    <a:gd name="T79" fmla="*/ 234 h 1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421" h="1134">
                      <a:moveTo>
                        <a:pt x="287" y="273"/>
                      </a:moveTo>
                      <a:lnTo>
                        <a:pt x="287" y="318"/>
                      </a:lnTo>
                      <a:lnTo>
                        <a:pt x="253" y="336"/>
                      </a:lnTo>
                      <a:lnTo>
                        <a:pt x="259" y="294"/>
                      </a:lnTo>
                      <a:lnTo>
                        <a:pt x="223" y="318"/>
                      </a:lnTo>
                      <a:lnTo>
                        <a:pt x="214" y="384"/>
                      </a:lnTo>
                      <a:lnTo>
                        <a:pt x="154" y="396"/>
                      </a:lnTo>
                      <a:lnTo>
                        <a:pt x="121" y="423"/>
                      </a:lnTo>
                      <a:lnTo>
                        <a:pt x="85" y="423"/>
                      </a:lnTo>
                      <a:lnTo>
                        <a:pt x="79" y="387"/>
                      </a:lnTo>
                      <a:lnTo>
                        <a:pt x="46" y="387"/>
                      </a:lnTo>
                      <a:lnTo>
                        <a:pt x="46" y="420"/>
                      </a:lnTo>
                      <a:lnTo>
                        <a:pt x="13" y="426"/>
                      </a:lnTo>
                      <a:lnTo>
                        <a:pt x="15" y="454"/>
                      </a:lnTo>
                      <a:lnTo>
                        <a:pt x="60" y="454"/>
                      </a:lnTo>
                      <a:lnTo>
                        <a:pt x="151" y="454"/>
                      </a:lnTo>
                      <a:lnTo>
                        <a:pt x="105" y="545"/>
                      </a:lnTo>
                      <a:lnTo>
                        <a:pt x="46" y="561"/>
                      </a:lnTo>
                      <a:cubicBezTo>
                        <a:pt x="30" y="571"/>
                        <a:pt x="16" y="588"/>
                        <a:pt x="10" y="603"/>
                      </a:cubicBezTo>
                      <a:cubicBezTo>
                        <a:pt x="4" y="618"/>
                        <a:pt x="0" y="639"/>
                        <a:pt x="7" y="654"/>
                      </a:cubicBezTo>
                      <a:lnTo>
                        <a:pt x="49" y="693"/>
                      </a:lnTo>
                      <a:lnTo>
                        <a:pt x="46" y="753"/>
                      </a:lnTo>
                      <a:lnTo>
                        <a:pt x="76" y="762"/>
                      </a:lnTo>
                      <a:lnTo>
                        <a:pt x="85" y="795"/>
                      </a:lnTo>
                      <a:lnTo>
                        <a:pt x="46" y="792"/>
                      </a:lnTo>
                      <a:lnTo>
                        <a:pt x="16" y="822"/>
                      </a:lnTo>
                      <a:lnTo>
                        <a:pt x="121" y="837"/>
                      </a:lnTo>
                      <a:lnTo>
                        <a:pt x="196" y="801"/>
                      </a:lnTo>
                      <a:lnTo>
                        <a:pt x="166" y="975"/>
                      </a:lnTo>
                      <a:lnTo>
                        <a:pt x="82" y="1068"/>
                      </a:lnTo>
                      <a:cubicBezTo>
                        <a:pt x="65" y="1093"/>
                        <a:pt x="49" y="1116"/>
                        <a:pt x="67" y="1125"/>
                      </a:cubicBezTo>
                      <a:cubicBezTo>
                        <a:pt x="85" y="1134"/>
                        <a:pt x="101" y="1124"/>
                        <a:pt x="118" y="1101"/>
                      </a:cubicBezTo>
                      <a:lnTo>
                        <a:pt x="193" y="957"/>
                      </a:lnTo>
                      <a:lnTo>
                        <a:pt x="241" y="862"/>
                      </a:lnTo>
                      <a:lnTo>
                        <a:pt x="287" y="862"/>
                      </a:lnTo>
                      <a:lnTo>
                        <a:pt x="295" y="816"/>
                      </a:lnTo>
                      <a:lnTo>
                        <a:pt x="256" y="792"/>
                      </a:lnTo>
                      <a:lnTo>
                        <a:pt x="250" y="732"/>
                      </a:lnTo>
                      <a:lnTo>
                        <a:pt x="287" y="726"/>
                      </a:lnTo>
                      <a:lnTo>
                        <a:pt x="287" y="771"/>
                      </a:lnTo>
                      <a:lnTo>
                        <a:pt x="400" y="696"/>
                      </a:lnTo>
                      <a:cubicBezTo>
                        <a:pt x="454" y="684"/>
                        <a:pt x="550" y="687"/>
                        <a:pt x="610" y="696"/>
                      </a:cubicBezTo>
                      <a:cubicBezTo>
                        <a:pt x="670" y="705"/>
                        <a:pt x="728" y="734"/>
                        <a:pt x="763" y="753"/>
                      </a:cubicBezTo>
                      <a:cubicBezTo>
                        <a:pt x="798" y="772"/>
                        <a:pt x="801" y="784"/>
                        <a:pt x="820" y="810"/>
                      </a:cubicBezTo>
                      <a:lnTo>
                        <a:pt x="877" y="908"/>
                      </a:lnTo>
                      <a:lnTo>
                        <a:pt x="967" y="998"/>
                      </a:lnTo>
                      <a:lnTo>
                        <a:pt x="925" y="906"/>
                      </a:lnTo>
                      <a:cubicBezTo>
                        <a:pt x="930" y="900"/>
                        <a:pt x="904" y="939"/>
                        <a:pt x="997" y="963"/>
                      </a:cubicBezTo>
                      <a:cubicBezTo>
                        <a:pt x="1090" y="987"/>
                        <a:pt x="1170" y="1000"/>
                        <a:pt x="1228" y="1011"/>
                      </a:cubicBezTo>
                      <a:lnTo>
                        <a:pt x="1348" y="1029"/>
                      </a:lnTo>
                      <a:lnTo>
                        <a:pt x="1375" y="998"/>
                      </a:lnTo>
                      <a:lnTo>
                        <a:pt x="1300" y="960"/>
                      </a:lnTo>
                      <a:lnTo>
                        <a:pt x="1421" y="953"/>
                      </a:lnTo>
                      <a:lnTo>
                        <a:pt x="1336" y="785"/>
                      </a:lnTo>
                      <a:cubicBezTo>
                        <a:pt x="1307" y="722"/>
                        <a:pt x="1273" y="630"/>
                        <a:pt x="1244" y="575"/>
                      </a:cubicBezTo>
                      <a:cubicBezTo>
                        <a:pt x="1166" y="463"/>
                        <a:pt x="1188" y="486"/>
                        <a:pt x="1162" y="456"/>
                      </a:cubicBezTo>
                      <a:lnTo>
                        <a:pt x="1107" y="383"/>
                      </a:lnTo>
                      <a:lnTo>
                        <a:pt x="1007" y="227"/>
                      </a:lnTo>
                      <a:lnTo>
                        <a:pt x="924" y="154"/>
                      </a:lnTo>
                      <a:lnTo>
                        <a:pt x="860" y="99"/>
                      </a:lnTo>
                      <a:lnTo>
                        <a:pt x="709" y="0"/>
                      </a:lnTo>
                      <a:lnTo>
                        <a:pt x="664" y="0"/>
                      </a:lnTo>
                      <a:lnTo>
                        <a:pt x="730" y="81"/>
                      </a:lnTo>
                      <a:lnTo>
                        <a:pt x="695" y="91"/>
                      </a:lnTo>
                      <a:lnTo>
                        <a:pt x="634" y="24"/>
                      </a:lnTo>
                      <a:lnTo>
                        <a:pt x="520" y="15"/>
                      </a:lnTo>
                      <a:lnTo>
                        <a:pt x="493" y="51"/>
                      </a:lnTo>
                      <a:lnTo>
                        <a:pt x="469" y="93"/>
                      </a:lnTo>
                      <a:lnTo>
                        <a:pt x="436" y="153"/>
                      </a:lnTo>
                      <a:lnTo>
                        <a:pt x="430" y="189"/>
                      </a:lnTo>
                      <a:lnTo>
                        <a:pt x="706" y="186"/>
                      </a:lnTo>
                      <a:lnTo>
                        <a:pt x="712" y="234"/>
                      </a:lnTo>
                      <a:lnTo>
                        <a:pt x="628" y="291"/>
                      </a:lnTo>
                      <a:lnTo>
                        <a:pt x="634" y="342"/>
                      </a:lnTo>
                      <a:lnTo>
                        <a:pt x="574" y="399"/>
                      </a:lnTo>
                      <a:lnTo>
                        <a:pt x="565" y="363"/>
                      </a:lnTo>
                      <a:lnTo>
                        <a:pt x="505" y="366"/>
                      </a:lnTo>
                      <a:cubicBezTo>
                        <a:pt x="481" y="359"/>
                        <a:pt x="448" y="339"/>
                        <a:pt x="423" y="318"/>
                      </a:cubicBezTo>
                      <a:lnTo>
                        <a:pt x="355" y="243"/>
                      </a:lnTo>
                      <a:lnTo>
                        <a:pt x="283" y="234"/>
                      </a:lnTo>
                      <a:lnTo>
                        <a:pt x="287" y="318"/>
                      </a:ln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Freeform 20"/>
                <p:cNvSpPr>
                  <a:spLocks/>
                </p:cNvSpPr>
                <p:nvPr/>
              </p:nvSpPr>
              <p:spPr bwMode="ltGray">
                <a:xfrm>
                  <a:off x="4408" y="1097"/>
                  <a:ext cx="209" cy="188"/>
                </a:xfrm>
                <a:custGeom>
                  <a:avLst/>
                  <a:gdLst>
                    <a:gd name="T0" fmla="*/ 18 w 233"/>
                    <a:gd name="T1" fmla="*/ 177 h 210"/>
                    <a:gd name="T2" fmla="*/ 0 w 233"/>
                    <a:gd name="T3" fmla="*/ 201 h 210"/>
                    <a:gd name="T4" fmla="*/ 78 w 233"/>
                    <a:gd name="T5" fmla="*/ 210 h 210"/>
                    <a:gd name="T6" fmla="*/ 132 w 233"/>
                    <a:gd name="T7" fmla="*/ 204 h 210"/>
                    <a:gd name="T8" fmla="*/ 147 w 233"/>
                    <a:gd name="T9" fmla="*/ 183 h 210"/>
                    <a:gd name="T10" fmla="*/ 153 w 233"/>
                    <a:gd name="T11" fmla="*/ 111 h 210"/>
                    <a:gd name="T12" fmla="*/ 233 w 233"/>
                    <a:gd name="T13" fmla="*/ 82 h 210"/>
                    <a:gd name="T14" fmla="*/ 159 w 233"/>
                    <a:gd name="T15" fmla="*/ 0 h 210"/>
                    <a:gd name="T16" fmla="*/ 165 w 233"/>
                    <a:gd name="T17" fmla="*/ 48 h 210"/>
                    <a:gd name="T18" fmla="*/ 123 w 233"/>
                    <a:gd name="T19" fmla="*/ 57 h 210"/>
                    <a:gd name="T20" fmla="*/ 117 w 233"/>
                    <a:gd name="T21" fmla="*/ 87 h 210"/>
                    <a:gd name="T22" fmla="*/ 54 w 233"/>
                    <a:gd name="T23" fmla="*/ 78 h 210"/>
                    <a:gd name="T24" fmla="*/ 57 w 233"/>
                    <a:gd name="T25" fmla="*/ 159 h 210"/>
                    <a:gd name="T26" fmla="*/ 18 w 233"/>
                    <a:gd name="T27" fmla="*/ 177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33" h="210">
                      <a:moveTo>
                        <a:pt x="18" y="177"/>
                      </a:moveTo>
                      <a:lnTo>
                        <a:pt x="0" y="201"/>
                      </a:lnTo>
                      <a:lnTo>
                        <a:pt x="78" y="210"/>
                      </a:lnTo>
                      <a:lnTo>
                        <a:pt x="132" y="204"/>
                      </a:lnTo>
                      <a:lnTo>
                        <a:pt x="147" y="183"/>
                      </a:lnTo>
                      <a:lnTo>
                        <a:pt x="153" y="111"/>
                      </a:lnTo>
                      <a:lnTo>
                        <a:pt x="233" y="82"/>
                      </a:lnTo>
                      <a:lnTo>
                        <a:pt x="159" y="0"/>
                      </a:lnTo>
                      <a:lnTo>
                        <a:pt x="165" y="48"/>
                      </a:lnTo>
                      <a:lnTo>
                        <a:pt x="123" y="57"/>
                      </a:lnTo>
                      <a:lnTo>
                        <a:pt x="117" y="87"/>
                      </a:lnTo>
                      <a:cubicBezTo>
                        <a:pt x="78" y="99"/>
                        <a:pt x="61" y="65"/>
                        <a:pt x="54" y="78"/>
                      </a:cubicBezTo>
                      <a:lnTo>
                        <a:pt x="57" y="159"/>
                      </a:lnTo>
                      <a:lnTo>
                        <a:pt x="18" y="17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7" name="Freeform 21"/>
                <p:cNvSpPr>
                  <a:spLocks/>
                </p:cNvSpPr>
                <p:nvPr/>
              </p:nvSpPr>
              <p:spPr bwMode="ltGray">
                <a:xfrm>
                  <a:off x="4043" y="1045"/>
                  <a:ext cx="451" cy="348"/>
                </a:xfrm>
                <a:custGeom>
                  <a:avLst/>
                  <a:gdLst>
                    <a:gd name="T0" fmla="*/ 97 w 504"/>
                    <a:gd name="T1" fmla="*/ 367 h 388"/>
                    <a:gd name="T2" fmla="*/ 142 w 504"/>
                    <a:gd name="T3" fmla="*/ 367 h 388"/>
                    <a:gd name="T4" fmla="*/ 231 w 504"/>
                    <a:gd name="T5" fmla="*/ 337 h 388"/>
                    <a:gd name="T6" fmla="*/ 261 w 504"/>
                    <a:gd name="T7" fmla="*/ 337 h 388"/>
                    <a:gd name="T8" fmla="*/ 303 w 504"/>
                    <a:gd name="T9" fmla="*/ 340 h 388"/>
                    <a:gd name="T10" fmla="*/ 324 w 504"/>
                    <a:gd name="T11" fmla="*/ 367 h 388"/>
                    <a:gd name="T12" fmla="*/ 324 w 504"/>
                    <a:gd name="T13" fmla="*/ 322 h 388"/>
                    <a:gd name="T14" fmla="*/ 369 w 504"/>
                    <a:gd name="T15" fmla="*/ 276 h 388"/>
                    <a:gd name="T16" fmla="*/ 414 w 504"/>
                    <a:gd name="T17" fmla="*/ 276 h 388"/>
                    <a:gd name="T18" fmla="*/ 324 w 504"/>
                    <a:gd name="T19" fmla="*/ 231 h 388"/>
                    <a:gd name="T20" fmla="*/ 291 w 504"/>
                    <a:gd name="T21" fmla="*/ 277 h 388"/>
                    <a:gd name="T22" fmla="*/ 188 w 504"/>
                    <a:gd name="T23" fmla="*/ 276 h 388"/>
                    <a:gd name="T24" fmla="*/ 233 w 504"/>
                    <a:gd name="T25" fmla="*/ 231 h 388"/>
                    <a:gd name="T26" fmla="*/ 233 w 504"/>
                    <a:gd name="T27" fmla="*/ 185 h 388"/>
                    <a:gd name="T28" fmla="*/ 278 w 504"/>
                    <a:gd name="T29" fmla="*/ 185 h 388"/>
                    <a:gd name="T30" fmla="*/ 321 w 504"/>
                    <a:gd name="T31" fmla="*/ 163 h 388"/>
                    <a:gd name="T32" fmla="*/ 393 w 504"/>
                    <a:gd name="T33" fmla="*/ 202 h 388"/>
                    <a:gd name="T34" fmla="*/ 438 w 504"/>
                    <a:gd name="T35" fmla="*/ 160 h 388"/>
                    <a:gd name="T36" fmla="*/ 462 w 504"/>
                    <a:gd name="T37" fmla="*/ 106 h 388"/>
                    <a:gd name="T38" fmla="*/ 456 w 504"/>
                    <a:gd name="T39" fmla="*/ 82 h 388"/>
                    <a:gd name="T40" fmla="*/ 504 w 504"/>
                    <a:gd name="T41" fmla="*/ 67 h 388"/>
                    <a:gd name="T42" fmla="*/ 501 w 504"/>
                    <a:gd name="T43" fmla="*/ 34 h 388"/>
                    <a:gd name="T44" fmla="*/ 465 w 504"/>
                    <a:gd name="T45" fmla="*/ 10 h 388"/>
                    <a:gd name="T46" fmla="*/ 354 w 504"/>
                    <a:gd name="T47" fmla="*/ 10 h 388"/>
                    <a:gd name="T48" fmla="*/ 222 w 504"/>
                    <a:gd name="T49" fmla="*/ 73 h 388"/>
                    <a:gd name="T50" fmla="*/ 195 w 504"/>
                    <a:gd name="T51" fmla="*/ 103 h 388"/>
                    <a:gd name="T52" fmla="*/ 147 w 504"/>
                    <a:gd name="T53" fmla="*/ 106 h 388"/>
                    <a:gd name="T54" fmla="*/ 81 w 504"/>
                    <a:gd name="T55" fmla="*/ 130 h 388"/>
                    <a:gd name="T56" fmla="*/ 66 w 504"/>
                    <a:gd name="T57" fmla="*/ 148 h 388"/>
                    <a:gd name="T58" fmla="*/ 52 w 504"/>
                    <a:gd name="T59" fmla="*/ 185 h 388"/>
                    <a:gd name="T60" fmla="*/ 52 w 504"/>
                    <a:gd name="T61" fmla="*/ 231 h 388"/>
                    <a:gd name="T62" fmla="*/ 15 w 504"/>
                    <a:gd name="T63" fmla="*/ 241 h 388"/>
                    <a:gd name="T64" fmla="*/ 15 w 504"/>
                    <a:gd name="T65" fmla="*/ 340 h 388"/>
                    <a:gd name="T66" fmla="*/ 54 w 504"/>
                    <a:gd name="T67" fmla="*/ 340 h 388"/>
                    <a:gd name="T68" fmla="*/ 60 w 504"/>
                    <a:gd name="T69" fmla="*/ 298 h 388"/>
                    <a:gd name="T70" fmla="*/ 147 w 504"/>
                    <a:gd name="T71" fmla="*/ 301 h 388"/>
                    <a:gd name="T72" fmla="*/ 132 w 504"/>
                    <a:gd name="T73" fmla="*/ 331 h 388"/>
                    <a:gd name="T74" fmla="*/ 87 w 504"/>
                    <a:gd name="T75" fmla="*/ 337 h 388"/>
                    <a:gd name="T76" fmla="*/ 97 w 504"/>
                    <a:gd name="T77" fmla="*/ 367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504" h="388">
                      <a:moveTo>
                        <a:pt x="97" y="367"/>
                      </a:moveTo>
                      <a:lnTo>
                        <a:pt x="142" y="367"/>
                      </a:lnTo>
                      <a:cubicBezTo>
                        <a:pt x="164" y="362"/>
                        <a:pt x="180" y="340"/>
                        <a:pt x="231" y="337"/>
                      </a:cubicBezTo>
                      <a:cubicBezTo>
                        <a:pt x="282" y="334"/>
                        <a:pt x="244" y="337"/>
                        <a:pt x="261" y="337"/>
                      </a:cubicBezTo>
                      <a:lnTo>
                        <a:pt x="303" y="340"/>
                      </a:lnTo>
                      <a:lnTo>
                        <a:pt x="324" y="367"/>
                      </a:lnTo>
                      <a:lnTo>
                        <a:pt x="324" y="322"/>
                      </a:lnTo>
                      <a:lnTo>
                        <a:pt x="369" y="276"/>
                      </a:lnTo>
                      <a:lnTo>
                        <a:pt x="414" y="276"/>
                      </a:lnTo>
                      <a:lnTo>
                        <a:pt x="324" y="231"/>
                      </a:lnTo>
                      <a:lnTo>
                        <a:pt x="291" y="277"/>
                      </a:lnTo>
                      <a:lnTo>
                        <a:pt x="188" y="276"/>
                      </a:lnTo>
                      <a:lnTo>
                        <a:pt x="233" y="231"/>
                      </a:lnTo>
                      <a:lnTo>
                        <a:pt x="233" y="185"/>
                      </a:lnTo>
                      <a:lnTo>
                        <a:pt x="278" y="185"/>
                      </a:lnTo>
                      <a:lnTo>
                        <a:pt x="321" y="163"/>
                      </a:lnTo>
                      <a:lnTo>
                        <a:pt x="393" y="202"/>
                      </a:lnTo>
                      <a:lnTo>
                        <a:pt x="438" y="160"/>
                      </a:lnTo>
                      <a:lnTo>
                        <a:pt x="462" y="106"/>
                      </a:lnTo>
                      <a:lnTo>
                        <a:pt x="456" y="82"/>
                      </a:lnTo>
                      <a:lnTo>
                        <a:pt x="504" y="67"/>
                      </a:lnTo>
                      <a:lnTo>
                        <a:pt x="501" y="34"/>
                      </a:lnTo>
                      <a:lnTo>
                        <a:pt x="465" y="10"/>
                      </a:lnTo>
                      <a:cubicBezTo>
                        <a:pt x="441" y="6"/>
                        <a:pt x="394" y="0"/>
                        <a:pt x="354" y="10"/>
                      </a:cubicBezTo>
                      <a:cubicBezTo>
                        <a:pt x="306" y="13"/>
                        <a:pt x="248" y="56"/>
                        <a:pt x="222" y="73"/>
                      </a:cubicBezTo>
                      <a:lnTo>
                        <a:pt x="195" y="103"/>
                      </a:lnTo>
                      <a:lnTo>
                        <a:pt x="147" y="106"/>
                      </a:lnTo>
                      <a:lnTo>
                        <a:pt x="81" y="130"/>
                      </a:lnTo>
                      <a:cubicBezTo>
                        <a:pt x="68" y="137"/>
                        <a:pt x="71" y="139"/>
                        <a:pt x="66" y="148"/>
                      </a:cubicBezTo>
                      <a:cubicBezTo>
                        <a:pt x="61" y="157"/>
                        <a:pt x="54" y="171"/>
                        <a:pt x="52" y="185"/>
                      </a:cubicBezTo>
                      <a:cubicBezTo>
                        <a:pt x="38" y="210"/>
                        <a:pt x="58" y="222"/>
                        <a:pt x="52" y="231"/>
                      </a:cubicBezTo>
                      <a:lnTo>
                        <a:pt x="15" y="241"/>
                      </a:lnTo>
                      <a:cubicBezTo>
                        <a:pt x="9" y="259"/>
                        <a:pt x="0" y="292"/>
                        <a:pt x="15" y="340"/>
                      </a:cubicBezTo>
                      <a:cubicBezTo>
                        <a:pt x="30" y="388"/>
                        <a:pt x="46" y="347"/>
                        <a:pt x="54" y="340"/>
                      </a:cubicBezTo>
                      <a:lnTo>
                        <a:pt x="60" y="298"/>
                      </a:lnTo>
                      <a:lnTo>
                        <a:pt x="147" y="301"/>
                      </a:lnTo>
                      <a:lnTo>
                        <a:pt x="132" y="331"/>
                      </a:lnTo>
                      <a:lnTo>
                        <a:pt x="87" y="337"/>
                      </a:lnTo>
                      <a:lnTo>
                        <a:pt x="97" y="36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Freeform 22"/>
                <p:cNvSpPr>
                  <a:spLocks/>
                </p:cNvSpPr>
                <p:nvPr/>
              </p:nvSpPr>
              <p:spPr bwMode="ltGray">
                <a:xfrm>
                  <a:off x="4118" y="960"/>
                  <a:ext cx="174" cy="156"/>
                </a:xfrm>
                <a:custGeom>
                  <a:avLst/>
                  <a:gdLst>
                    <a:gd name="T0" fmla="*/ 0 w 194"/>
                    <a:gd name="T1" fmla="*/ 174 h 174"/>
                    <a:gd name="T2" fmla="*/ 33 w 194"/>
                    <a:gd name="T3" fmla="*/ 135 h 174"/>
                    <a:gd name="T4" fmla="*/ 105 w 194"/>
                    <a:gd name="T5" fmla="*/ 132 h 174"/>
                    <a:gd name="T6" fmla="*/ 138 w 194"/>
                    <a:gd name="T7" fmla="*/ 93 h 174"/>
                    <a:gd name="T8" fmla="*/ 141 w 194"/>
                    <a:gd name="T9" fmla="*/ 69 h 174"/>
                    <a:gd name="T10" fmla="*/ 194 w 194"/>
                    <a:gd name="T11" fmla="*/ 54 h 174"/>
                    <a:gd name="T12" fmla="*/ 168 w 194"/>
                    <a:gd name="T13" fmla="*/ 27 h 174"/>
                    <a:gd name="T14" fmla="*/ 135 w 194"/>
                    <a:gd name="T15" fmla="*/ 30 h 174"/>
                    <a:gd name="T16" fmla="*/ 99 w 194"/>
                    <a:gd name="T17" fmla="*/ 0 h 174"/>
                    <a:gd name="T18" fmla="*/ 72 w 194"/>
                    <a:gd name="T19" fmla="*/ 33 h 174"/>
                    <a:gd name="T20" fmla="*/ 0 w 194"/>
                    <a:gd name="T21" fmla="*/ 87 h 174"/>
                    <a:gd name="T22" fmla="*/ 0 w 194"/>
                    <a:gd name="T23" fmla="*/ 174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94" h="174">
                      <a:moveTo>
                        <a:pt x="0" y="174"/>
                      </a:moveTo>
                      <a:lnTo>
                        <a:pt x="33" y="135"/>
                      </a:lnTo>
                      <a:lnTo>
                        <a:pt x="105" y="132"/>
                      </a:lnTo>
                      <a:lnTo>
                        <a:pt x="138" y="93"/>
                      </a:lnTo>
                      <a:lnTo>
                        <a:pt x="141" y="69"/>
                      </a:lnTo>
                      <a:lnTo>
                        <a:pt x="194" y="54"/>
                      </a:lnTo>
                      <a:lnTo>
                        <a:pt x="168" y="27"/>
                      </a:lnTo>
                      <a:lnTo>
                        <a:pt x="135" y="30"/>
                      </a:lnTo>
                      <a:lnTo>
                        <a:pt x="99" y="0"/>
                      </a:lnTo>
                      <a:lnTo>
                        <a:pt x="72" y="33"/>
                      </a:lnTo>
                      <a:lnTo>
                        <a:pt x="0" y="87"/>
                      </a:lnTo>
                      <a:lnTo>
                        <a:pt x="0" y="174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" name="Freeform 23"/>
                <p:cNvSpPr>
                  <a:spLocks/>
                </p:cNvSpPr>
                <p:nvPr/>
              </p:nvSpPr>
              <p:spPr bwMode="ltGray">
                <a:xfrm>
                  <a:off x="2789" y="967"/>
                  <a:ext cx="1460" cy="1790"/>
                </a:xfrm>
                <a:custGeom>
                  <a:avLst/>
                  <a:gdLst>
                    <a:gd name="T0" fmla="*/ 1061 w 1630"/>
                    <a:gd name="T1" fmla="*/ 9 h 1996"/>
                    <a:gd name="T2" fmla="*/ 868 w 1630"/>
                    <a:gd name="T3" fmla="*/ 82 h 1996"/>
                    <a:gd name="T4" fmla="*/ 558 w 1630"/>
                    <a:gd name="T5" fmla="*/ 275 h 1996"/>
                    <a:gd name="T6" fmla="*/ 266 w 1630"/>
                    <a:gd name="T7" fmla="*/ 604 h 1996"/>
                    <a:gd name="T8" fmla="*/ 110 w 1630"/>
                    <a:gd name="T9" fmla="*/ 896 h 1996"/>
                    <a:gd name="T10" fmla="*/ 10 w 1630"/>
                    <a:gd name="T11" fmla="*/ 1271 h 1996"/>
                    <a:gd name="T12" fmla="*/ 19 w 1630"/>
                    <a:gd name="T13" fmla="*/ 1655 h 1996"/>
                    <a:gd name="T14" fmla="*/ 73 w 1630"/>
                    <a:gd name="T15" fmla="*/ 1786 h 1996"/>
                    <a:gd name="T16" fmla="*/ 145 w 1630"/>
                    <a:gd name="T17" fmla="*/ 1849 h 1996"/>
                    <a:gd name="T18" fmla="*/ 190 w 1630"/>
                    <a:gd name="T19" fmla="*/ 1996 h 1996"/>
                    <a:gd name="T20" fmla="*/ 214 w 1630"/>
                    <a:gd name="T21" fmla="*/ 1927 h 1996"/>
                    <a:gd name="T22" fmla="*/ 250 w 1630"/>
                    <a:gd name="T23" fmla="*/ 1819 h 1996"/>
                    <a:gd name="T24" fmla="*/ 277 w 1630"/>
                    <a:gd name="T25" fmla="*/ 1630 h 1996"/>
                    <a:gd name="T26" fmla="*/ 379 w 1630"/>
                    <a:gd name="T27" fmla="*/ 1525 h 1996"/>
                    <a:gd name="T28" fmla="*/ 385 w 1630"/>
                    <a:gd name="T29" fmla="*/ 1621 h 1996"/>
                    <a:gd name="T30" fmla="*/ 394 w 1630"/>
                    <a:gd name="T31" fmla="*/ 1696 h 1996"/>
                    <a:gd name="T32" fmla="*/ 352 w 1630"/>
                    <a:gd name="T33" fmla="*/ 1834 h 1996"/>
                    <a:gd name="T34" fmla="*/ 475 w 1630"/>
                    <a:gd name="T35" fmla="*/ 1609 h 1996"/>
                    <a:gd name="T36" fmla="*/ 526 w 1630"/>
                    <a:gd name="T37" fmla="*/ 1504 h 1996"/>
                    <a:gd name="T38" fmla="*/ 754 w 1630"/>
                    <a:gd name="T39" fmla="*/ 1507 h 1996"/>
                    <a:gd name="T40" fmla="*/ 823 w 1630"/>
                    <a:gd name="T41" fmla="*/ 1462 h 1996"/>
                    <a:gd name="T42" fmla="*/ 799 w 1630"/>
                    <a:gd name="T43" fmla="*/ 1549 h 1996"/>
                    <a:gd name="T44" fmla="*/ 868 w 1630"/>
                    <a:gd name="T45" fmla="*/ 1633 h 1996"/>
                    <a:gd name="T46" fmla="*/ 922 w 1630"/>
                    <a:gd name="T47" fmla="*/ 1462 h 1996"/>
                    <a:gd name="T48" fmla="*/ 763 w 1630"/>
                    <a:gd name="T49" fmla="*/ 1357 h 1996"/>
                    <a:gd name="T50" fmla="*/ 652 w 1630"/>
                    <a:gd name="T51" fmla="*/ 1288 h 1996"/>
                    <a:gd name="T52" fmla="*/ 670 w 1630"/>
                    <a:gd name="T53" fmla="*/ 1225 h 1996"/>
                    <a:gd name="T54" fmla="*/ 769 w 1630"/>
                    <a:gd name="T55" fmla="*/ 1180 h 1996"/>
                    <a:gd name="T56" fmla="*/ 958 w 1630"/>
                    <a:gd name="T57" fmla="*/ 1105 h 1996"/>
                    <a:gd name="T58" fmla="*/ 1042 w 1630"/>
                    <a:gd name="T59" fmla="*/ 1155 h 1996"/>
                    <a:gd name="T60" fmla="*/ 1147 w 1630"/>
                    <a:gd name="T61" fmla="*/ 1156 h 1996"/>
                    <a:gd name="T62" fmla="*/ 1261 w 1630"/>
                    <a:gd name="T63" fmla="*/ 1153 h 1996"/>
                    <a:gd name="T64" fmla="*/ 1147 w 1630"/>
                    <a:gd name="T65" fmla="*/ 1492 h 1996"/>
                    <a:gd name="T66" fmla="*/ 1261 w 1630"/>
                    <a:gd name="T67" fmla="*/ 1411 h 1996"/>
                    <a:gd name="T68" fmla="*/ 1279 w 1630"/>
                    <a:gd name="T69" fmla="*/ 1294 h 1996"/>
                    <a:gd name="T70" fmla="*/ 1384 w 1630"/>
                    <a:gd name="T71" fmla="*/ 1219 h 1996"/>
                    <a:gd name="T72" fmla="*/ 1420 w 1630"/>
                    <a:gd name="T73" fmla="*/ 1135 h 1996"/>
                    <a:gd name="T74" fmla="*/ 1552 w 1630"/>
                    <a:gd name="T75" fmla="*/ 1120 h 1996"/>
                    <a:gd name="T76" fmla="*/ 1618 w 1630"/>
                    <a:gd name="T77" fmla="*/ 1042 h 1996"/>
                    <a:gd name="T78" fmla="*/ 1555 w 1630"/>
                    <a:gd name="T79" fmla="*/ 1036 h 1996"/>
                    <a:gd name="T80" fmla="*/ 1483 w 1630"/>
                    <a:gd name="T81" fmla="*/ 958 h 1996"/>
                    <a:gd name="T82" fmla="*/ 1330 w 1630"/>
                    <a:gd name="T83" fmla="*/ 889 h 1996"/>
                    <a:gd name="T84" fmla="*/ 1177 w 1630"/>
                    <a:gd name="T85" fmla="*/ 913 h 1996"/>
                    <a:gd name="T86" fmla="*/ 1033 w 1630"/>
                    <a:gd name="T87" fmla="*/ 748 h 1996"/>
                    <a:gd name="T88" fmla="*/ 970 w 1630"/>
                    <a:gd name="T89" fmla="*/ 724 h 1996"/>
                    <a:gd name="T90" fmla="*/ 1039 w 1630"/>
                    <a:gd name="T91" fmla="*/ 676 h 1996"/>
                    <a:gd name="T92" fmla="*/ 979 w 1630"/>
                    <a:gd name="T93" fmla="*/ 631 h 1996"/>
                    <a:gd name="T94" fmla="*/ 913 w 1630"/>
                    <a:gd name="T95" fmla="*/ 592 h 1996"/>
                    <a:gd name="T96" fmla="*/ 861 w 1630"/>
                    <a:gd name="T97" fmla="*/ 520 h 1996"/>
                    <a:gd name="T98" fmla="*/ 868 w 1630"/>
                    <a:gd name="T99" fmla="*/ 445 h 1996"/>
                    <a:gd name="T100" fmla="*/ 994 w 1630"/>
                    <a:gd name="T101" fmla="*/ 481 h 1996"/>
                    <a:gd name="T102" fmla="*/ 913 w 1630"/>
                    <a:gd name="T103" fmla="*/ 436 h 1996"/>
                    <a:gd name="T104" fmla="*/ 919 w 1630"/>
                    <a:gd name="T105" fmla="*/ 391 h 1996"/>
                    <a:gd name="T106" fmla="*/ 1033 w 1630"/>
                    <a:gd name="T107" fmla="*/ 334 h 1996"/>
                    <a:gd name="T108" fmla="*/ 1048 w 1630"/>
                    <a:gd name="T109" fmla="*/ 277 h 1996"/>
                    <a:gd name="T110" fmla="*/ 1129 w 1630"/>
                    <a:gd name="T111" fmla="*/ 247 h 1996"/>
                    <a:gd name="T112" fmla="*/ 1174 w 1630"/>
                    <a:gd name="T113" fmla="*/ 136 h 1996"/>
                    <a:gd name="T114" fmla="*/ 1180 w 1630"/>
                    <a:gd name="T115" fmla="*/ 13 h 19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630" h="1996">
                      <a:moveTo>
                        <a:pt x="1125" y="0"/>
                      </a:moveTo>
                      <a:lnTo>
                        <a:pt x="1061" y="9"/>
                      </a:lnTo>
                      <a:lnTo>
                        <a:pt x="952" y="52"/>
                      </a:lnTo>
                      <a:lnTo>
                        <a:pt x="868" y="82"/>
                      </a:lnTo>
                      <a:lnTo>
                        <a:pt x="768" y="137"/>
                      </a:lnTo>
                      <a:lnTo>
                        <a:pt x="558" y="275"/>
                      </a:lnTo>
                      <a:lnTo>
                        <a:pt x="403" y="430"/>
                      </a:lnTo>
                      <a:lnTo>
                        <a:pt x="266" y="604"/>
                      </a:lnTo>
                      <a:cubicBezTo>
                        <a:pt x="226" y="660"/>
                        <a:pt x="189" y="720"/>
                        <a:pt x="163" y="769"/>
                      </a:cubicBezTo>
                      <a:cubicBezTo>
                        <a:pt x="135" y="828"/>
                        <a:pt x="129" y="844"/>
                        <a:pt x="110" y="896"/>
                      </a:cubicBezTo>
                      <a:lnTo>
                        <a:pt x="46" y="1079"/>
                      </a:lnTo>
                      <a:lnTo>
                        <a:pt x="10" y="1271"/>
                      </a:lnTo>
                      <a:lnTo>
                        <a:pt x="0" y="1445"/>
                      </a:lnTo>
                      <a:lnTo>
                        <a:pt x="19" y="1655"/>
                      </a:lnTo>
                      <a:lnTo>
                        <a:pt x="58" y="1735"/>
                      </a:lnTo>
                      <a:lnTo>
                        <a:pt x="73" y="1786"/>
                      </a:lnTo>
                      <a:lnTo>
                        <a:pt x="103" y="1777"/>
                      </a:lnTo>
                      <a:lnTo>
                        <a:pt x="145" y="1849"/>
                      </a:lnTo>
                      <a:lnTo>
                        <a:pt x="157" y="1957"/>
                      </a:lnTo>
                      <a:lnTo>
                        <a:pt x="190" y="1996"/>
                      </a:lnTo>
                      <a:lnTo>
                        <a:pt x="247" y="1993"/>
                      </a:lnTo>
                      <a:lnTo>
                        <a:pt x="214" y="1927"/>
                      </a:lnTo>
                      <a:lnTo>
                        <a:pt x="199" y="1834"/>
                      </a:lnTo>
                      <a:lnTo>
                        <a:pt x="250" y="1819"/>
                      </a:lnTo>
                      <a:lnTo>
                        <a:pt x="253" y="1705"/>
                      </a:lnTo>
                      <a:lnTo>
                        <a:pt x="277" y="1630"/>
                      </a:lnTo>
                      <a:lnTo>
                        <a:pt x="286" y="1591"/>
                      </a:lnTo>
                      <a:lnTo>
                        <a:pt x="379" y="1525"/>
                      </a:lnTo>
                      <a:lnTo>
                        <a:pt x="325" y="1627"/>
                      </a:lnTo>
                      <a:lnTo>
                        <a:pt x="385" y="1621"/>
                      </a:lnTo>
                      <a:lnTo>
                        <a:pt x="358" y="1666"/>
                      </a:lnTo>
                      <a:cubicBezTo>
                        <a:pt x="359" y="1678"/>
                        <a:pt x="395" y="1678"/>
                        <a:pt x="394" y="1696"/>
                      </a:cubicBezTo>
                      <a:cubicBezTo>
                        <a:pt x="393" y="1714"/>
                        <a:pt x="359" y="1754"/>
                        <a:pt x="352" y="1777"/>
                      </a:cubicBezTo>
                      <a:cubicBezTo>
                        <a:pt x="345" y="1800"/>
                        <a:pt x="330" y="1841"/>
                        <a:pt x="352" y="1834"/>
                      </a:cubicBezTo>
                      <a:cubicBezTo>
                        <a:pt x="374" y="1827"/>
                        <a:pt x="464" y="1769"/>
                        <a:pt x="484" y="1732"/>
                      </a:cubicBezTo>
                      <a:lnTo>
                        <a:pt x="475" y="1609"/>
                      </a:lnTo>
                      <a:lnTo>
                        <a:pt x="517" y="1558"/>
                      </a:lnTo>
                      <a:lnTo>
                        <a:pt x="526" y="1504"/>
                      </a:lnTo>
                      <a:lnTo>
                        <a:pt x="568" y="1570"/>
                      </a:lnTo>
                      <a:lnTo>
                        <a:pt x="754" y="1507"/>
                      </a:lnTo>
                      <a:lnTo>
                        <a:pt x="748" y="1438"/>
                      </a:lnTo>
                      <a:lnTo>
                        <a:pt x="823" y="1462"/>
                      </a:lnTo>
                      <a:lnTo>
                        <a:pt x="844" y="1513"/>
                      </a:lnTo>
                      <a:lnTo>
                        <a:pt x="799" y="1549"/>
                      </a:lnTo>
                      <a:cubicBezTo>
                        <a:pt x="793" y="1567"/>
                        <a:pt x="793" y="1585"/>
                        <a:pt x="808" y="1624"/>
                      </a:cubicBezTo>
                      <a:cubicBezTo>
                        <a:pt x="823" y="1663"/>
                        <a:pt x="859" y="1649"/>
                        <a:pt x="868" y="1633"/>
                      </a:cubicBezTo>
                      <a:lnTo>
                        <a:pt x="865" y="1528"/>
                      </a:lnTo>
                      <a:lnTo>
                        <a:pt x="922" y="1462"/>
                      </a:lnTo>
                      <a:lnTo>
                        <a:pt x="826" y="1417"/>
                      </a:lnTo>
                      <a:lnTo>
                        <a:pt x="763" y="1357"/>
                      </a:lnTo>
                      <a:lnTo>
                        <a:pt x="742" y="1300"/>
                      </a:lnTo>
                      <a:lnTo>
                        <a:pt x="652" y="1288"/>
                      </a:lnTo>
                      <a:lnTo>
                        <a:pt x="664" y="1255"/>
                      </a:lnTo>
                      <a:lnTo>
                        <a:pt x="670" y="1225"/>
                      </a:lnTo>
                      <a:lnTo>
                        <a:pt x="733" y="1222"/>
                      </a:lnTo>
                      <a:lnTo>
                        <a:pt x="769" y="1180"/>
                      </a:lnTo>
                      <a:lnTo>
                        <a:pt x="835" y="1090"/>
                      </a:lnTo>
                      <a:lnTo>
                        <a:pt x="958" y="1105"/>
                      </a:lnTo>
                      <a:lnTo>
                        <a:pt x="991" y="1153"/>
                      </a:lnTo>
                      <a:lnTo>
                        <a:pt x="1042" y="1155"/>
                      </a:lnTo>
                      <a:lnTo>
                        <a:pt x="1105" y="1090"/>
                      </a:lnTo>
                      <a:lnTo>
                        <a:pt x="1147" y="1156"/>
                      </a:lnTo>
                      <a:lnTo>
                        <a:pt x="1216" y="1132"/>
                      </a:lnTo>
                      <a:lnTo>
                        <a:pt x="1261" y="1153"/>
                      </a:lnTo>
                      <a:lnTo>
                        <a:pt x="1147" y="1360"/>
                      </a:lnTo>
                      <a:lnTo>
                        <a:pt x="1147" y="1492"/>
                      </a:lnTo>
                      <a:lnTo>
                        <a:pt x="1189" y="1492"/>
                      </a:lnTo>
                      <a:lnTo>
                        <a:pt x="1261" y="1411"/>
                      </a:lnTo>
                      <a:lnTo>
                        <a:pt x="1258" y="1327"/>
                      </a:lnTo>
                      <a:lnTo>
                        <a:pt x="1279" y="1294"/>
                      </a:lnTo>
                      <a:lnTo>
                        <a:pt x="1294" y="1243"/>
                      </a:lnTo>
                      <a:lnTo>
                        <a:pt x="1384" y="1219"/>
                      </a:lnTo>
                      <a:lnTo>
                        <a:pt x="1372" y="1162"/>
                      </a:lnTo>
                      <a:lnTo>
                        <a:pt x="1420" y="1135"/>
                      </a:lnTo>
                      <a:lnTo>
                        <a:pt x="1459" y="1117"/>
                      </a:lnTo>
                      <a:lnTo>
                        <a:pt x="1552" y="1120"/>
                      </a:lnTo>
                      <a:lnTo>
                        <a:pt x="1591" y="1063"/>
                      </a:lnTo>
                      <a:lnTo>
                        <a:pt x="1618" y="1042"/>
                      </a:lnTo>
                      <a:lnTo>
                        <a:pt x="1630" y="1024"/>
                      </a:lnTo>
                      <a:lnTo>
                        <a:pt x="1555" y="1036"/>
                      </a:lnTo>
                      <a:lnTo>
                        <a:pt x="1555" y="985"/>
                      </a:lnTo>
                      <a:lnTo>
                        <a:pt x="1483" y="958"/>
                      </a:lnTo>
                      <a:lnTo>
                        <a:pt x="1459" y="985"/>
                      </a:lnTo>
                      <a:lnTo>
                        <a:pt x="1330" y="889"/>
                      </a:lnTo>
                      <a:lnTo>
                        <a:pt x="1276" y="931"/>
                      </a:lnTo>
                      <a:lnTo>
                        <a:pt x="1177" y="913"/>
                      </a:lnTo>
                      <a:lnTo>
                        <a:pt x="1186" y="841"/>
                      </a:lnTo>
                      <a:lnTo>
                        <a:pt x="1033" y="748"/>
                      </a:lnTo>
                      <a:lnTo>
                        <a:pt x="970" y="763"/>
                      </a:lnTo>
                      <a:lnTo>
                        <a:pt x="970" y="724"/>
                      </a:lnTo>
                      <a:lnTo>
                        <a:pt x="1003" y="685"/>
                      </a:lnTo>
                      <a:lnTo>
                        <a:pt x="1039" y="676"/>
                      </a:lnTo>
                      <a:lnTo>
                        <a:pt x="1006" y="619"/>
                      </a:lnTo>
                      <a:lnTo>
                        <a:pt x="979" y="631"/>
                      </a:lnTo>
                      <a:lnTo>
                        <a:pt x="979" y="574"/>
                      </a:lnTo>
                      <a:lnTo>
                        <a:pt x="913" y="592"/>
                      </a:lnTo>
                      <a:lnTo>
                        <a:pt x="904" y="514"/>
                      </a:lnTo>
                      <a:lnTo>
                        <a:pt x="861" y="520"/>
                      </a:lnTo>
                      <a:lnTo>
                        <a:pt x="816" y="430"/>
                      </a:lnTo>
                      <a:lnTo>
                        <a:pt x="868" y="445"/>
                      </a:lnTo>
                      <a:lnTo>
                        <a:pt x="910" y="484"/>
                      </a:lnTo>
                      <a:lnTo>
                        <a:pt x="994" y="481"/>
                      </a:lnTo>
                      <a:lnTo>
                        <a:pt x="967" y="433"/>
                      </a:lnTo>
                      <a:lnTo>
                        <a:pt x="913" y="436"/>
                      </a:lnTo>
                      <a:lnTo>
                        <a:pt x="877" y="400"/>
                      </a:lnTo>
                      <a:lnTo>
                        <a:pt x="919" y="391"/>
                      </a:lnTo>
                      <a:lnTo>
                        <a:pt x="970" y="397"/>
                      </a:lnTo>
                      <a:lnTo>
                        <a:pt x="1033" y="334"/>
                      </a:lnTo>
                      <a:lnTo>
                        <a:pt x="1000" y="289"/>
                      </a:lnTo>
                      <a:lnTo>
                        <a:pt x="1048" y="277"/>
                      </a:lnTo>
                      <a:lnTo>
                        <a:pt x="1144" y="283"/>
                      </a:lnTo>
                      <a:lnTo>
                        <a:pt x="1129" y="247"/>
                      </a:lnTo>
                      <a:lnTo>
                        <a:pt x="1171" y="205"/>
                      </a:lnTo>
                      <a:lnTo>
                        <a:pt x="1174" y="136"/>
                      </a:lnTo>
                      <a:lnTo>
                        <a:pt x="1222" y="46"/>
                      </a:lnTo>
                      <a:lnTo>
                        <a:pt x="1180" y="13"/>
                      </a:lnTo>
                      <a:lnTo>
                        <a:pt x="1125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Freeform 24"/>
                <p:cNvSpPr>
                  <a:spLocks/>
                </p:cNvSpPr>
                <p:nvPr/>
              </p:nvSpPr>
              <p:spPr bwMode="ltGray">
                <a:xfrm>
                  <a:off x="3747" y="3265"/>
                  <a:ext cx="400" cy="295"/>
                </a:xfrm>
                <a:custGeom>
                  <a:avLst/>
                  <a:gdLst>
                    <a:gd name="T0" fmla="*/ 0 w 446"/>
                    <a:gd name="T1" fmla="*/ 162 h 329"/>
                    <a:gd name="T2" fmla="*/ 0 w 446"/>
                    <a:gd name="T3" fmla="*/ 258 h 329"/>
                    <a:gd name="T4" fmla="*/ 109 w 446"/>
                    <a:gd name="T5" fmla="*/ 295 h 329"/>
                    <a:gd name="T6" fmla="*/ 183 w 446"/>
                    <a:gd name="T7" fmla="*/ 309 h 329"/>
                    <a:gd name="T8" fmla="*/ 240 w 446"/>
                    <a:gd name="T9" fmla="*/ 318 h 329"/>
                    <a:gd name="T10" fmla="*/ 318 w 446"/>
                    <a:gd name="T11" fmla="*/ 327 h 329"/>
                    <a:gd name="T12" fmla="*/ 414 w 446"/>
                    <a:gd name="T13" fmla="*/ 324 h 329"/>
                    <a:gd name="T14" fmla="*/ 427 w 446"/>
                    <a:gd name="T15" fmla="*/ 295 h 329"/>
                    <a:gd name="T16" fmla="*/ 382 w 446"/>
                    <a:gd name="T17" fmla="*/ 250 h 329"/>
                    <a:gd name="T18" fmla="*/ 382 w 446"/>
                    <a:gd name="T19" fmla="*/ 204 h 329"/>
                    <a:gd name="T20" fmla="*/ 309 w 446"/>
                    <a:gd name="T21" fmla="*/ 159 h 329"/>
                    <a:gd name="T22" fmla="*/ 315 w 446"/>
                    <a:gd name="T23" fmla="*/ 90 h 329"/>
                    <a:gd name="T24" fmla="*/ 255 w 446"/>
                    <a:gd name="T25" fmla="*/ 57 h 329"/>
                    <a:gd name="T26" fmla="*/ 246 w 446"/>
                    <a:gd name="T27" fmla="*/ 114 h 329"/>
                    <a:gd name="T28" fmla="*/ 204 w 446"/>
                    <a:gd name="T29" fmla="*/ 84 h 329"/>
                    <a:gd name="T30" fmla="*/ 168 w 446"/>
                    <a:gd name="T31" fmla="*/ 99 h 329"/>
                    <a:gd name="T32" fmla="*/ 180 w 446"/>
                    <a:gd name="T33" fmla="*/ 48 h 329"/>
                    <a:gd name="T34" fmla="*/ 111 w 446"/>
                    <a:gd name="T35" fmla="*/ 36 h 329"/>
                    <a:gd name="T36" fmla="*/ 109 w 446"/>
                    <a:gd name="T37" fmla="*/ 114 h 329"/>
                    <a:gd name="T38" fmla="*/ 144 w 446"/>
                    <a:gd name="T39" fmla="*/ 186 h 329"/>
                    <a:gd name="T40" fmla="*/ 75 w 446"/>
                    <a:gd name="T41" fmla="*/ 195 h 329"/>
                    <a:gd name="T42" fmla="*/ 36 w 446"/>
                    <a:gd name="T43" fmla="*/ 162 h 329"/>
                    <a:gd name="T44" fmla="*/ 0 w 446"/>
                    <a:gd name="T45" fmla="*/ 162 h 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46" h="329">
                      <a:moveTo>
                        <a:pt x="0" y="162"/>
                      </a:moveTo>
                      <a:lnTo>
                        <a:pt x="0" y="258"/>
                      </a:lnTo>
                      <a:lnTo>
                        <a:pt x="109" y="295"/>
                      </a:lnTo>
                      <a:lnTo>
                        <a:pt x="183" y="309"/>
                      </a:lnTo>
                      <a:lnTo>
                        <a:pt x="240" y="318"/>
                      </a:lnTo>
                      <a:lnTo>
                        <a:pt x="318" y="327"/>
                      </a:lnTo>
                      <a:lnTo>
                        <a:pt x="414" y="324"/>
                      </a:lnTo>
                      <a:cubicBezTo>
                        <a:pt x="432" y="319"/>
                        <a:pt x="446" y="329"/>
                        <a:pt x="427" y="295"/>
                      </a:cubicBezTo>
                      <a:cubicBezTo>
                        <a:pt x="408" y="261"/>
                        <a:pt x="389" y="265"/>
                        <a:pt x="382" y="250"/>
                      </a:cubicBezTo>
                      <a:lnTo>
                        <a:pt x="382" y="204"/>
                      </a:lnTo>
                      <a:lnTo>
                        <a:pt x="309" y="159"/>
                      </a:lnTo>
                      <a:cubicBezTo>
                        <a:pt x="298" y="140"/>
                        <a:pt x="333" y="144"/>
                        <a:pt x="315" y="90"/>
                      </a:cubicBezTo>
                      <a:cubicBezTo>
                        <a:pt x="297" y="36"/>
                        <a:pt x="266" y="53"/>
                        <a:pt x="255" y="57"/>
                      </a:cubicBezTo>
                      <a:lnTo>
                        <a:pt x="246" y="114"/>
                      </a:lnTo>
                      <a:lnTo>
                        <a:pt x="204" y="84"/>
                      </a:lnTo>
                      <a:lnTo>
                        <a:pt x="168" y="99"/>
                      </a:lnTo>
                      <a:lnTo>
                        <a:pt x="180" y="48"/>
                      </a:lnTo>
                      <a:cubicBezTo>
                        <a:pt x="171" y="38"/>
                        <a:pt x="135" y="0"/>
                        <a:pt x="111" y="36"/>
                      </a:cubicBezTo>
                      <a:cubicBezTo>
                        <a:pt x="87" y="72"/>
                        <a:pt x="104" y="89"/>
                        <a:pt x="109" y="114"/>
                      </a:cubicBezTo>
                      <a:lnTo>
                        <a:pt x="144" y="186"/>
                      </a:lnTo>
                      <a:lnTo>
                        <a:pt x="75" y="195"/>
                      </a:lnTo>
                      <a:lnTo>
                        <a:pt x="36" y="162"/>
                      </a:lnTo>
                      <a:lnTo>
                        <a:pt x="0" y="162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Freeform 25"/>
                <p:cNvSpPr>
                  <a:spLocks/>
                </p:cNvSpPr>
                <p:nvPr/>
              </p:nvSpPr>
              <p:spPr bwMode="ltGray">
                <a:xfrm>
                  <a:off x="3653" y="3182"/>
                  <a:ext cx="395" cy="131"/>
                </a:xfrm>
                <a:custGeom>
                  <a:avLst/>
                  <a:gdLst>
                    <a:gd name="T0" fmla="*/ 6 w 441"/>
                    <a:gd name="T1" fmla="*/ 78 h 146"/>
                    <a:gd name="T2" fmla="*/ 60 w 441"/>
                    <a:gd name="T3" fmla="*/ 141 h 146"/>
                    <a:gd name="T4" fmla="*/ 169 w 441"/>
                    <a:gd name="T5" fmla="*/ 110 h 146"/>
                    <a:gd name="T6" fmla="*/ 216 w 441"/>
                    <a:gd name="T7" fmla="*/ 66 h 146"/>
                    <a:gd name="T8" fmla="*/ 260 w 441"/>
                    <a:gd name="T9" fmla="*/ 110 h 146"/>
                    <a:gd name="T10" fmla="*/ 303 w 441"/>
                    <a:gd name="T11" fmla="*/ 99 h 146"/>
                    <a:gd name="T12" fmla="*/ 351 w 441"/>
                    <a:gd name="T13" fmla="*/ 110 h 146"/>
                    <a:gd name="T14" fmla="*/ 351 w 441"/>
                    <a:gd name="T15" fmla="*/ 64 h 146"/>
                    <a:gd name="T16" fmla="*/ 384 w 441"/>
                    <a:gd name="T17" fmla="*/ 30 h 146"/>
                    <a:gd name="T18" fmla="*/ 402 w 441"/>
                    <a:gd name="T19" fmla="*/ 60 h 146"/>
                    <a:gd name="T20" fmla="*/ 429 w 441"/>
                    <a:gd name="T21" fmla="*/ 18 h 146"/>
                    <a:gd name="T22" fmla="*/ 378 w 441"/>
                    <a:gd name="T23" fmla="*/ 0 h 146"/>
                    <a:gd name="T24" fmla="*/ 305 w 441"/>
                    <a:gd name="T25" fmla="*/ 64 h 146"/>
                    <a:gd name="T26" fmla="*/ 237 w 441"/>
                    <a:gd name="T27" fmla="*/ 12 h 146"/>
                    <a:gd name="T28" fmla="*/ 192 w 441"/>
                    <a:gd name="T29" fmla="*/ 54 h 146"/>
                    <a:gd name="T30" fmla="*/ 144 w 441"/>
                    <a:gd name="T31" fmla="*/ 75 h 146"/>
                    <a:gd name="T32" fmla="*/ 129 w 441"/>
                    <a:gd name="T33" fmla="*/ 84 h 146"/>
                    <a:gd name="T34" fmla="*/ 108 w 441"/>
                    <a:gd name="T35" fmla="*/ 78 h 146"/>
                    <a:gd name="T36" fmla="*/ 60 w 441"/>
                    <a:gd name="T37" fmla="*/ 54 h 146"/>
                    <a:gd name="T38" fmla="*/ 6 w 441"/>
                    <a:gd name="T39" fmla="*/ 78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41" h="146">
                      <a:moveTo>
                        <a:pt x="6" y="78"/>
                      </a:moveTo>
                      <a:cubicBezTo>
                        <a:pt x="0" y="90"/>
                        <a:pt x="33" y="136"/>
                        <a:pt x="60" y="141"/>
                      </a:cubicBezTo>
                      <a:cubicBezTo>
                        <a:pt x="87" y="146"/>
                        <a:pt x="143" y="123"/>
                        <a:pt x="169" y="110"/>
                      </a:cubicBezTo>
                      <a:lnTo>
                        <a:pt x="216" y="66"/>
                      </a:lnTo>
                      <a:lnTo>
                        <a:pt x="260" y="110"/>
                      </a:lnTo>
                      <a:lnTo>
                        <a:pt x="303" y="99"/>
                      </a:lnTo>
                      <a:lnTo>
                        <a:pt x="351" y="110"/>
                      </a:lnTo>
                      <a:lnTo>
                        <a:pt x="351" y="64"/>
                      </a:lnTo>
                      <a:lnTo>
                        <a:pt x="384" y="30"/>
                      </a:lnTo>
                      <a:cubicBezTo>
                        <a:pt x="392" y="29"/>
                        <a:pt x="363" y="66"/>
                        <a:pt x="402" y="60"/>
                      </a:cubicBezTo>
                      <a:cubicBezTo>
                        <a:pt x="441" y="54"/>
                        <a:pt x="433" y="28"/>
                        <a:pt x="429" y="18"/>
                      </a:cubicBezTo>
                      <a:lnTo>
                        <a:pt x="378" y="0"/>
                      </a:lnTo>
                      <a:lnTo>
                        <a:pt x="305" y="64"/>
                      </a:lnTo>
                      <a:lnTo>
                        <a:pt x="237" y="12"/>
                      </a:lnTo>
                      <a:lnTo>
                        <a:pt x="192" y="54"/>
                      </a:lnTo>
                      <a:lnTo>
                        <a:pt x="144" y="75"/>
                      </a:lnTo>
                      <a:lnTo>
                        <a:pt x="129" y="84"/>
                      </a:lnTo>
                      <a:lnTo>
                        <a:pt x="108" y="78"/>
                      </a:lnTo>
                      <a:cubicBezTo>
                        <a:pt x="97" y="73"/>
                        <a:pt x="99" y="60"/>
                        <a:pt x="60" y="54"/>
                      </a:cubicBezTo>
                      <a:cubicBezTo>
                        <a:pt x="21" y="48"/>
                        <a:pt x="17" y="73"/>
                        <a:pt x="6" y="78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Freeform 26"/>
                <p:cNvSpPr>
                  <a:spLocks/>
                </p:cNvSpPr>
                <p:nvPr/>
              </p:nvSpPr>
              <p:spPr bwMode="ltGray">
                <a:xfrm>
                  <a:off x="2944" y="2778"/>
                  <a:ext cx="134" cy="178"/>
                </a:xfrm>
                <a:custGeom>
                  <a:avLst/>
                  <a:gdLst>
                    <a:gd name="T0" fmla="*/ 0 w 150"/>
                    <a:gd name="T1" fmla="*/ 0 h 198"/>
                    <a:gd name="T2" fmla="*/ 15 w 150"/>
                    <a:gd name="T3" fmla="*/ 63 h 198"/>
                    <a:gd name="T4" fmla="*/ 45 w 150"/>
                    <a:gd name="T5" fmla="*/ 120 h 198"/>
                    <a:gd name="T6" fmla="*/ 90 w 150"/>
                    <a:gd name="T7" fmla="*/ 186 h 198"/>
                    <a:gd name="T8" fmla="*/ 123 w 150"/>
                    <a:gd name="T9" fmla="*/ 198 h 198"/>
                    <a:gd name="T10" fmla="*/ 150 w 150"/>
                    <a:gd name="T11" fmla="*/ 162 h 198"/>
                    <a:gd name="T12" fmla="*/ 114 w 150"/>
                    <a:gd name="T13" fmla="*/ 162 h 198"/>
                    <a:gd name="T14" fmla="*/ 111 w 150"/>
                    <a:gd name="T15" fmla="*/ 102 h 198"/>
                    <a:gd name="T16" fmla="*/ 78 w 150"/>
                    <a:gd name="T17" fmla="*/ 84 h 198"/>
                    <a:gd name="T18" fmla="*/ 99 w 150"/>
                    <a:gd name="T19" fmla="*/ 21 h 198"/>
                    <a:gd name="T20" fmla="*/ 48 w 150"/>
                    <a:gd name="T21" fmla="*/ 36 h 198"/>
                    <a:gd name="T22" fmla="*/ 0 w 150"/>
                    <a:gd name="T23" fmla="*/ 0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0" h="198">
                      <a:moveTo>
                        <a:pt x="0" y="0"/>
                      </a:moveTo>
                      <a:lnTo>
                        <a:pt x="15" y="63"/>
                      </a:lnTo>
                      <a:lnTo>
                        <a:pt x="45" y="120"/>
                      </a:lnTo>
                      <a:lnTo>
                        <a:pt x="90" y="186"/>
                      </a:lnTo>
                      <a:lnTo>
                        <a:pt x="123" y="198"/>
                      </a:lnTo>
                      <a:lnTo>
                        <a:pt x="150" y="162"/>
                      </a:lnTo>
                      <a:lnTo>
                        <a:pt x="114" y="162"/>
                      </a:lnTo>
                      <a:lnTo>
                        <a:pt x="111" y="102"/>
                      </a:lnTo>
                      <a:lnTo>
                        <a:pt x="78" y="84"/>
                      </a:lnTo>
                      <a:lnTo>
                        <a:pt x="99" y="21"/>
                      </a:lnTo>
                      <a:lnTo>
                        <a:pt x="48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Freeform 27"/>
                <p:cNvSpPr>
                  <a:spLocks/>
                </p:cNvSpPr>
                <p:nvPr/>
              </p:nvSpPr>
              <p:spPr bwMode="ltGray">
                <a:xfrm>
                  <a:off x="3074" y="2697"/>
                  <a:ext cx="80" cy="263"/>
                </a:xfrm>
                <a:custGeom>
                  <a:avLst/>
                  <a:gdLst>
                    <a:gd name="T0" fmla="*/ 56 w 90"/>
                    <a:gd name="T1" fmla="*/ 0 h 293"/>
                    <a:gd name="T2" fmla="*/ 29 w 90"/>
                    <a:gd name="T3" fmla="*/ 78 h 293"/>
                    <a:gd name="T4" fmla="*/ 2 w 90"/>
                    <a:gd name="T5" fmla="*/ 111 h 293"/>
                    <a:gd name="T6" fmla="*/ 0 w 90"/>
                    <a:gd name="T7" fmla="*/ 157 h 293"/>
                    <a:gd name="T8" fmla="*/ 35 w 90"/>
                    <a:gd name="T9" fmla="*/ 162 h 293"/>
                    <a:gd name="T10" fmla="*/ 45 w 90"/>
                    <a:gd name="T11" fmla="*/ 202 h 293"/>
                    <a:gd name="T12" fmla="*/ 17 w 90"/>
                    <a:gd name="T13" fmla="*/ 231 h 293"/>
                    <a:gd name="T14" fmla="*/ 65 w 90"/>
                    <a:gd name="T15" fmla="*/ 291 h 293"/>
                    <a:gd name="T16" fmla="*/ 90 w 90"/>
                    <a:gd name="T17" fmla="*/ 293 h 293"/>
                    <a:gd name="T18" fmla="*/ 62 w 90"/>
                    <a:gd name="T19" fmla="*/ 261 h 293"/>
                    <a:gd name="T20" fmla="*/ 71 w 90"/>
                    <a:gd name="T21" fmla="*/ 177 h 293"/>
                    <a:gd name="T22" fmla="*/ 45 w 90"/>
                    <a:gd name="T23" fmla="*/ 157 h 293"/>
                    <a:gd name="T24" fmla="*/ 29 w 90"/>
                    <a:gd name="T25" fmla="*/ 129 h 293"/>
                    <a:gd name="T26" fmla="*/ 56 w 90"/>
                    <a:gd name="T27" fmla="*/ 93 h 293"/>
                    <a:gd name="T28" fmla="*/ 90 w 90"/>
                    <a:gd name="T29" fmla="*/ 66 h 293"/>
                    <a:gd name="T30" fmla="*/ 56 w 90"/>
                    <a:gd name="T31" fmla="*/ 0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0" h="293">
                      <a:moveTo>
                        <a:pt x="56" y="0"/>
                      </a:moveTo>
                      <a:lnTo>
                        <a:pt x="29" y="78"/>
                      </a:lnTo>
                      <a:lnTo>
                        <a:pt x="2" y="111"/>
                      </a:lnTo>
                      <a:lnTo>
                        <a:pt x="0" y="157"/>
                      </a:lnTo>
                      <a:lnTo>
                        <a:pt x="35" y="162"/>
                      </a:lnTo>
                      <a:lnTo>
                        <a:pt x="45" y="202"/>
                      </a:lnTo>
                      <a:lnTo>
                        <a:pt x="17" y="231"/>
                      </a:lnTo>
                      <a:lnTo>
                        <a:pt x="65" y="291"/>
                      </a:lnTo>
                      <a:lnTo>
                        <a:pt x="90" y="293"/>
                      </a:lnTo>
                      <a:lnTo>
                        <a:pt x="62" y="261"/>
                      </a:lnTo>
                      <a:lnTo>
                        <a:pt x="71" y="177"/>
                      </a:lnTo>
                      <a:lnTo>
                        <a:pt x="45" y="157"/>
                      </a:lnTo>
                      <a:lnTo>
                        <a:pt x="29" y="129"/>
                      </a:lnTo>
                      <a:lnTo>
                        <a:pt x="56" y="93"/>
                      </a:lnTo>
                      <a:lnTo>
                        <a:pt x="90" y="66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Freeform 28"/>
                <p:cNvSpPr>
                  <a:spLocks/>
                </p:cNvSpPr>
                <p:nvPr/>
              </p:nvSpPr>
              <p:spPr bwMode="ltGray">
                <a:xfrm>
                  <a:off x="3194" y="2490"/>
                  <a:ext cx="258" cy="224"/>
                </a:xfrm>
                <a:custGeom>
                  <a:avLst/>
                  <a:gdLst>
                    <a:gd name="T0" fmla="*/ 0 w 288"/>
                    <a:gd name="T1" fmla="*/ 249 h 249"/>
                    <a:gd name="T2" fmla="*/ 12 w 288"/>
                    <a:gd name="T3" fmla="*/ 213 h 249"/>
                    <a:gd name="T4" fmla="*/ 66 w 288"/>
                    <a:gd name="T5" fmla="*/ 216 h 249"/>
                    <a:gd name="T6" fmla="*/ 69 w 288"/>
                    <a:gd name="T7" fmla="*/ 180 h 249"/>
                    <a:gd name="T8" fmla="*/ 156 w 288"/>
                    <a:gd name="T9" fmla="*/ 147 h 249"/>
                    <a:gd name="T10" fmla="*/ 183 w 288"/>
                    <a:gd name="T11" fmla="*/ 161 h 249"/>
                    <a:gd name="T12" fmla="*/ 171 w 288"/>
                    <a:gd name="T13" fmla="*/ 15 h 249"/>
                    <a:gd name="T14" fmla="*/ 228 w 288"/>
                    <a:gd name="T15" fmla="*/ 0 h 249"/>
                    <a:gd name="T16" fmla="*/ 288 w 288"/>
                    <a:gd name="T17" fmla="*/ 45 h 249"/>
                    <a:gd name="T18" fmla="*/ 246 w 288"/>
                    <a:gd name="T19" fmla="*/ 39 h 249"/>
                    <a:gd name="T20" fmla="*/ 219 w 288"/>
                    <a:gd name="T21" fmla="*/ 63 h 249"/>
                    <a:gd name="T22" fmla="*/ 243 w 288"/>
                    <a:gd name="T23" fmla="*/ 150 h 249"/>
                    <a:gd name="T24" fmla="*/ 183 w 288"/>
                    <a:gd name="T25" fmla="*/ 206 h 249"/>
                    <a:gd name="T26" fmla="*/ 0 w 288"/>
                    <a:gd name="T27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8" h="249">
                      <a:moveTo>
                        <a:pt x="0" y="249"/>
                      </a:moveTo>
                      <a:lnTo>
                        <a:pt x="12" y="213"/>
                      </a:lnTo>
                      <a:lnTo>
                        <a:pt x="66" y="216"/>
                      </a:lnTo>
                      <a:lnTo>
                        <a:pt x="69" y="180"/>
                      </a:lnTo>
                      <a:lnTo>
                        <a:pt x="156" y="147"/>
                      </a:lnTo>
                      <a:lnTo>
                        <a:pt x="183" y="161"/>
                      </a:lnTo>
                      <a:lnTo>
                        <a:pt x="171" y="15"/>
                      </a:lnTo>
                      <a:lnTo>
                        <a:pt x="228" y="0"/>
                      </a:lnTo>
                      <a:lnTo>
                        <a:pt x="288" y="45"/>
                      </a:lnTo>
                      <a:lnTo>
                        <a:pt x="246" y="39"/>
                      </a:lnTo>
                      <a:lnTo>
                        <a:pt x="219" y="63"/>
                      </a:lnTo>
                      <a:lnTo>
                        <a:pt x="243" y="150"/>
                      </a:lnTo>
                      <a:lnTo>
                        <a:pt x="183" y="206"/>
                      </a:lnTo>
                      <a:lnTo>
                        <a:pt x="0" y="249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AutoShape 29"/>
                <p:cNvSpPr>
                  <a:spLocks noChangeArrowheads="1"/>
                </p:cNvSpPr>
                <p:nvPr/>
              </p:nvSpPr>
              <p:spPr bwMode="ltGray">
                <a:xfrm rot="-32400000">
                  <a:off x="3561" y="1130"/>
                  <a:ext cx="812" cy="610"/>
                </a:xfrm>
                <a:custGeom>
                  <a:avLst/>
                  <a:gdLst>
                    <a:gd name="G0" fmla="+- 1492 0 0"/>
                    <a:gd name="G1" fmla="+- 21600 0 1492"/>
                    <a:gd name="G2" fmla="+- 21600 0 1492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492" y="10800"/>
                      </a:moveTo>
                      <a:cubicBezTo>
                        <a:pt x="1492" y="15941"/>
                        <a:pt x="5659" y="20108"/>
                        <a:pt x="10800" y="20108"/>
                      </a:cubicBezTo>
                      <a:cubicBezTo>
                        <a:pt x="15941" y="20108"/>
                        <a:pt x="20108" y="15941"/>
                        <a:pt x="20108" y="10800"/>
                      </a:cubicBezTo>
                      <a:cubicBezTo>
                        <a:pt x="20108" y="5659"/>
                        <a:pt x="15941" y="1492"/>
                        <a:pt x="10800" y="1492"/>
                      </a:cubicBezTo>
                      <a:cubicBezTo>
                        <a:pt x="5659" y="1492"/>
                        <a:pt x="1492" y="5659"/>
                        <a:pt x="1492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0" name="矩形 9"/>
              <p:cNvSpPr/>
              <p:nvPr/>
            </p:nvSpPr>
            <p:spPr>
              <a:xfrm>
                <a:off x="453099" y="3245072"/>
                <a:ext cx="103198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defRPr/>
                </a:pPr>
                <a:r>
                  <a:rPr lang="en-US" altLang="zh-TW" sz="6000" b="1" i="1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latin typeface="Times New Roman" panose="02020603050405020304" pitchFamily="18" charset="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Thanks for your attention</a:t>
                </a:r>
                <a:endParaRPr lang="zh-TW" altLang="en-US" sz="6000" b="1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8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40" name="圖片 3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5840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9996"/>
            <a:ext cx="12192000" cy="3014680"/>
          </a:xfrm>
          <a:prstGeom prst="rect">
            <a:avLst/>
          </a:prstGeom>
        </p:spPr>
      </p:pic>
      <p:sp>
        <p:nvSpPr>
          <p:cNvPr id="6" name="標題 10"/>
          <p:cNvSpPr>
            <a:spLocks noGrp="1"/>
          </p:cNvSpPr>
          <p:nvPr>
            <p:ph type="title"/>
          </p:nvPr>
        </p:nvSpPr>
        <p:spPr>
          <a:xfrm>
            <a:off x="104702" y="2066125"/>
            <a:ext cx="9388306" cy="1375089"/>
          </a:xfrm>
        </p:spPr>
        <p:txBody>
          <a:bodyPr>
            <a:noAutofit/>
          </a:bodyPr>
          <a:lstStyle>
            <a:lvl1pPr algn="ctr">
              <a:defRPr sz="5400" b="1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7" name="內容版面配置區 5"/>
          <p:cNvSpPr>
            <a:spLocks noGrp="1"/>
          </p:cNvSpPr>
          <p:nvPr>
            <p:ph sz="quarter" idx="13"/>
          </p:nvPr>
        </p:nvSpPr>
        <p:spPr>
          <a:xfrm>
            <a:off x="3790667" y="4437384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內容版面配置區 5"/>
          <p:cNvSpPr>
            <a:spLocks noGrp="1"/>
          </p:cNvSpPr>
          <p:nvPr>
            <p:ph sz="quarter" idx="14"/>
          </p:nvPr>
        </p:nvSpPr>
        <p:spPr>
          <a:xfrm>
            <a:off x="285708" y="4437384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28698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20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buFontTx/>
              <a:buBlip>
                <a:blip r:embed="rId16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17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18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19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20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D5B7-9C8A-46E1-BF16-E73165D31EB6}" type="datetimeFigureOut">
              <a:rPr lang="zh-TW" altLang="en-US" smtClean="0"/>
              <a:t>2023/7/26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43741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70" r:id="rId2"/>
    <p:sldLayoutId id="2147483771" r:id="rId3"/>
    <p:sldLayoutId id="2147483769" r:id="rId4"/>
    <p:sldLayoutId id="2147483757" r:id="rId5"/>
    <p:sldLayoutId id="2147483762" r:id="rId6"/>
    <p:sldLayoutId id="2147483758" r:id="rId7"/>
    <p:sldLayoutId id="2147483759" r:id="rId8"/>
    <p:sldLayoutId id="2147483760" r:id="rId9"/>
    <p:sldLayoutId id="2147483761" r:id="rId10"/>
    <p:sldLayoutId id="2147483763" r:id="rId11"/>
    <p:sldLayoutId id="2147483765" r:id="rId12"/>
    <p:sldLayoutId id="2147483768" r:id="rId13"/>
    <p:sldLayoutId id="214748377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altLang="en-US" sz="4800" b="1" kern="1200" dirty="0">
          <a:solidFill>
            <a:srgbClr val="002060"/>
          </a:solidFill>
          <a:latin typeface="微軟正黑體" pitchFamily="34" charset="-120"/>
          <a:ea typeface="微軟正黑體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altLang="en-US" sz="2800" kern="1200" baseline="0" dirty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chih-sheng-huang821.medium.com/%E4%BB%80%E9%BA%BC%E6%98%AF%E4%BA%BA%E5%B7%A5%E6%99%BA%E6%85%A7-%E6%A9%9F%E5%99%A8%E5%AD%B8%E7%BF%92%E5%92%8C%E6%B7%B1%E5%BA%A6%E5%AD%B8%E7%BF%92-587e6a0dc72a" TargetMode="External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hyperlink" Target="https://medium.com/ai-blog-tw/cv-object-detection-1-anchor-free%E5%A4%A7%E7%88%86%E7%99%BC%E7%9A%842019%E5%B9%B4-e3b4271cdf1a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ithelp.ithome.com.tw/articles/10201674" TargetMode="External"/><Relationship Id="rId13" Type="http://schemas.openxmlformats.org/officeDocument/2006/relationships/hyperlink" Target="https://blog.csdn.net/qq_35082030/article/details/73368962" TargetMode="External"/><Relationship Id="rId3" Type="http://schemas.openxmlformats.org/officeDocument/2006/relationships/image" Target="../media/image2.jpeg"/><Relationship Id="rId7" Type="http://schemas.openxmlformats.org/officeDocument/2006/relationships/hyperlink" Target="https://r23456999.medium.com/%E4%BD%95%E8%AC%82-artificial-neural-netwrok-33c546c94794" TargetMode="External"/><Relationship Id="rId12" Type="http://schemas.openxmlformats.org/officeDocument/2006/relationships/hyperlink" Target="https://medium.com/ai-blog-tw/cv-object-detection-1-anchor-free%E5%A4%A7%E7%88%86%E7%99%BC%E7%9A%842019%E5%B9%B4-e3b4271cdf1a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11" Type="http://schemas.openxmlformats.org/officeDocument/2006/relationships/hyperlink" Target="https://zhuanlan.zhihu.com/p/161194349" TargetMode="External"/><Relationship Id="rId5" Type="http://schemas.openxmlformats.org/officeDocument/2006/relationships/image" Target="../media/image4.jpeg"/><Relationship Id="rId10" Type="http://schemas.openxmlformats.org/officeDocument/2006/relationships/hyperlink" Target="https://zhuanlan.zhihu.com/p/32525231" TargetMode="External"/><Relationship Id="rId4" Type="http://schemas.openxmlformats.org/officeDocument/2006/relationships/image" Target="../media/image3.jpeg"/><Relationship Id="rId9" Type="http://schemas.openxmlformats.org/officeDocument/2006/relationships/hyperlink" Target="https://www.youtube.com/@HungyiLeeNTU/playlists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github.com/ultralytics/yolov5" TargetMode="Externa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pytorch.org/get-started/locally/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hyperlink" Target="https://download.pytorch.org/whl/cu117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13" Type="http://schemas.openxmlformats.org/officeDocument/2006/relationships/image" Target="../media/image50.jpg"/><Relationship Id="rId18" Type="http://schemas.openxmlformats.org/officeDocument/2006/relationships/image" Target="../media/image55.jpg"/><Relationship Id="rId3" Type="http://schemas.openxmlformats.org/officeDocument/2006/relationships/image" Target="../media/image40.jpeg"/><Relationship Id="rId21" Type="http://schemas.openxmlformats.org/officeDocument/2006/relationships/image" Target="../media/image58.jpeg"/><Relationship Id="rId7" Type="http://schemas.openxmlformats.org/officeDocument/2006/relationships/image" Target="../media/image44.jpeg"/><Relationship Id="rId12" Type="http://schemas.openxmlformats.org/officeDocument/2006/relationships/image" Target="../media/image49.jpeg"/><Relationship Id="rId17" Type="http://schemas.openxmlformats.org/officeDocument/2006/relationships/image" Target="../media/image54.jpg"/><Relationship Id="rId2" Type="http://schemas.openxmlformats.org/officeDocument/2006/relationships/image" Target="../media/image39.jpeg"/><Relationship Id="rId16" Type="http://schemas.openxmlformats.org/officeDocument/2006/relationships/image" Target="../media/image53.jpg"/><Relationship Id="rId20" Type="http://schemas.openxmlformats.org/officeDocument/2006/relationships/image" Target="../media/image57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jpg"/><Relationship Id="rId11" Type="http://schemas.openxmlformats.org/officeDocument/2006/relationships/image" Target="../media/image48.jpeg"/><Relationship Id="rId24" Type="http://schemas.openxmlformats.org/officeDocument/2006/relationships/image" Target="../media/image61.jpeg"/><Relationship Id="rId5" Type="http://schemas.openxmlformats.org/officeDocument/2006/relationships/image" Target="../media/image42.jpeg"/><Relationship Id="rId15" Type="http://schemas.openxmlformats.org/officeDocument/2006/relationships/image" Target="../media/image52.jpg"/><Relationship Id="rId23" Type="http://schemas.openxmlformats.org/officeDocument/2006/relationships/image" Target="../media/image60.jpg"/><Relationship Id="rId10" Type="http://schemas.openxmlformats.org/officeDocument/2006/relationships/image" Target="../media/image47.jpg"/><Relationship Id="rId19" Type="http://schemas.openxmlformats.org/officeDocument/2006/relationships/image" Target="../media/image56.jpg"/><Relationship Id="rId4" Type="http://schemas.openxmlformats.org/officeDocument/2006/relationships/image" Target="../media/image41.jpg"/><Relationship Id="rId9" Type="http://schemas.openxmlformats.org/officeDocument/2006/relationships/image" Target="../media/image46.jpg"/><Relationship Id="rId14" Type="http://schemas.openxmlformats.org/officeDocument/2006/relationships/image" Target="../media/image51.jpg"/><Relationship Id="rId22" Type="http://schemas.openxmlformats.org/officeDocument/2006/relationships/image" Target="../media/image5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4.png"/><Relationship Id="rId5" Type="http://schemas.openxmlformats.org/officeDocument/2006/relationships/image" Target="../media/image73.jpg"/><Relationship Id="rId4" Type="http://schemas.openxmlformats.org/officeDocument/2006/relationships/image" Target="../media/image6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85708" y="2187217"/>
            <a:ext cx="9127714" cy="1625505"/>
          </a:xfrm>
        </p:spPr>
        <p:txBody>
          <a:bodyPr/>
          <a:lstStyle/>
          <a:p>
            <a:r>
              <a:rPr lang="en-US" altLang="zh-TW" dirty="0"/>
              <a:t>AI</a:t>
            </a:r>
            <a:endParaRPr lang="zh-TW" altLang="en-US" sz="5400" dirty="0"/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7BCDE358-2F45-47A2-8ACF-2425170CDCC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內容版面配置區 7">
            <a:extLst>
              <a:ext uri="{FF2B5EF4-FFF2-40B4-BE49-F238E27FC236}">
                <a16:creationId xmlns:a16="http://schemas.microsoft.com/office/drawing/2014/main" id="{A4D90E92-02F9-4549-9ECE-0EADA40E89B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24502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ED3998CD-05C3-4CF9-840E-F28BE0552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</a:rPr>
              <a:t>AI</a:t>
            </a:r>
            <a:r>
              <a:rPr lang="zh-TW" altLang="en-US" dirty="0">
                <a:latin typeface="微軟正黑體" panose="020B0604030504040204" pitchFamily="34" charset="-120"/>
              </a:rPr>
              <a:t>基礎介紹</a:t>
            </a:r>
            <a:endParaRPr lang="en-US" altLang="zh-TW" dirty="0">
              <a:latin typeface="微軟正黑體" panose="020B0604030504040204" pitchFamily="34" charset="-120"/>
            </a:endParaRPr>
          </a:p>
        </p:txBody>
      </p:sp>
      <p:pic>
        <p:nvPicPr>
          <p:cNvPr id="4" name="內容版面配置區 3">
            <a:extLst>
              <a:ext uri="{FF2B5EF4-FFF2-40B4-BE49-F238E27FC236}">
                <a16:creationId xmlns:a16="http://schemas.microsoft.com/office/drawing/2014/main" id="{76024A5B-F40D-466F-897E-5FCCE6B741B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6726" y="2136422"/>
            <a:ext cx="4575274" cy="4292850"/>
          </a:xfrm>
        </p:spPr>
      </p:pic>
      <p:sp>
        <p:nvSpPr>
          <p:cNvPr id="15" name="內容版面配置區 1">
            <a:extLst>
              <a:ext uri="{FF2B5EF4-FFF2-40B4-BE49-F238E27FC236}">
                <a16:creationId xmlns:a16="http://schemas.microsoft.com/office/drawing/2014/main" id="{D64DAD89-CC68-4C71-9019-A576479337B8}"/>
              </a:ext>
            </a:extLst>
          </p:cNvPr>
          <p:cNvSpPr txBox="1">
            <a:spLocks/>
          </p:cNvSpPr>
          <p:nvPr/>
        </p:nvSpPr>
        <p:spPr>
          <a:xfrm>
            <a:off x="617719" y="1550781"/>
            <a:ext cx="6999007" cy="503879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3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4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5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6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7"/>
              </a:buBlip>
              <a:defRPr lang="en-US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dirty="0"/>
              <a:t>人工智慧</a:t>
            </a:r>
            <a:endParaRPr lang="en-US" altLang="zh-TW" dirty="0"/>
          </a:p>
          <a:p>
            <a:pPr lvl="1"/>
            <a:r>
              <a:rPr lang="zh-TW" altLang="en-US" dirty="0"/>
              <a:t>只要是寫程式其實都算是人工智慧</a:t>
            </a:r>
            <a:endParaRPr lang="en-US" altLang="zh-TW" dirty="0"/>
          </a:p>
          <a:p>
            <a:pPr lvl="1"/>
            <a:r>
              <a:rPr lang="zh-TW" altLang="en-US" dirty="0"/>
              <a:t>電腦程式模擬人類要做的事情</a:t>
            </a:r>
            <a:endParaRPr lang="en-US" altLang="zh-TW" dirty="0"/>
          </a:p>
          <a:p>
            <a:r>
              <a:rPr lang="zh-TW" altLang="en-US" dirty="0"/>
              <a:t>機器學習</a:t>
            </a:r>
            <a:endParaRPr lang="en-US" altLang="zh-TW" dirty="0"/>
          </a:p>
          <a:p>
            <a:pPr lvl="1"/>
            <a:r>
              <a:rPr lang="zh-TW" altLang="en-US" dirty="0"/>
              <a:t>可以理解為大數據分析</a:t>
            </a:r>
            <a:endParaRPr lang="en-US" altLang="zh-TW" dirty="0"/>
          </a:p>
          <a:p>
            <a:pPr lvl="1"/>
            <a:r>
              <a:rPr lang="zh-TW" altLang="en-US" dirty="0"/>
              <a:t>電腦程式模擬人類要做的事情，但電腦程式需要先有資料進來學習的機制</a:t>
            </a:r>
            <a:endParaRPr lang="en-US" altLang="zh-TW" dirty="0"/>
          </a:p>
          <a:p>
            <a:r>
              <a:rPr lang="zh-TW" altLang="en-US" dirty="0"/>
              <a:t>深度學習</a:t>
            </a:r>
            <a:endParaRPr lang="en-US" altLang="zh-TW" dirty="0"/>
          </a:p>
          <a:p>
            <a:pPr lvl="1"/>
            <a:r>
              <a:rPr lang="zh-TW" altLang="en-US" dirty="0"/>
              <a:t>機器學習進階版</a:t>
            </a:r>
            <a:endParaRPr lang="en-US" altLang="zh-TW" dirty="0"/>
          </a:p>
          <a:p>
            <a:pPr lvl="1"/>
            <a:r>
              <a:rPr lang="zh-TW" altLang="en-US" dirty="0"/>
              <a:t>更龐大的</a:t>
            </a:r>
            <a:r>
              <a:rPr lang="en-US" altLang="zh-TW" dirty="0"/>
              <a:t>AI</a:t>
            </a:r>
            <a:r>
              <a:rPr lang="zh-TW" altLang="en-US" dirty="0"/>
              <a:t>網路</a:t>
            </a:r>
            <a:endParaRPr lang="en-US" altLang="zh-TW" dirty="0"/>
          </a:p>
          <a:p>
            <a:pPr lvl="1"/>
            <a:r>
              <a:rPr lang="zh-TW" altLang="en-US" dirty="0"/>
              <a:t>擁有自主學習的能力</a:t>
            </a:r>
            <a:endParaRPr lang="en-US" altLang="zh-TW" dirty="0"/>
          </a:p>
          <a:p>
            <a:pPr marL="0" indent="0">
              <a:buNone/>
            </a:pPr>
            <a:r>
              <a:rPr lang="en-US" altLang="zh-TW" dirty="0">
                <a:hlinkClick r:id="rId8"/>
              </a:rPr>
              <a:t>AI</a:t>
            </a:r>
            <a:r>
              <a:rPr lang="zh-TW" altLang="en-US" dirty="0">
                <a:hlinkClick r:id="rId8"/>
              </a:rPr>
              <a:t>介紹</a:t>
            </a:r>
            <a:endParaRPr lang="zh-TW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4D748D0F-E589-4193-AC9D-91F06070D06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28154" y="107100"/>
            <a:ext cx="4043405" cy="211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048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ED3998CD-05C3-4CF9-840E-F28BE0552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</a:rPr>
              <a:t>Ai</a:t>
            </a:r>
            <a:r>
              <a:rPr lang="zh-TW" altLang="en-US" dirty="0">
                <a:latin typeface="微軟正黑體" panose="020B0604030504040204" pitchFamily="34" charset="-120"/>
              </a:rPr>
              <a:t>應用場合</a:t>
            </a:r>
            <a:endParaRPr lang="en-US" altLang="zh-TW" dirty="0">
              <a:latin typeface="微軟正黑體" panose="020B0604030504040204" pitchFamily="34" charset="-120"/>
            </a:endParaRPr>
          </a:p>
        </p:txBody>
      </p:sp>
      <p:sp>
        <p:nvSpPr>
          <p:cNvPr id="15" name="內容版面配置區 1">
            <a:extLst>
              <a:ext uri="{FF2B5EF4-FFF2-40B4-BE49-F238E27FC236}">
                <a16:creationId xmlns:a16="http://schemas.microsoft.com/office/drawing/2014/main" id="{D64DAD89-CC68-4C71-9019-A576479337B8}"/>
              </a:ext>
            </a:extLst>
          </p:cNvPr>
          <p:cNvSpPr txBox="1">
            <a:spLocks/>
          </p:cNvSpPr>
          <p:nvPr/>
        </p:nvSpPr>
        <p:spPr>
          <a:xfrm>
            <a:off x="617719" y="1550781"/>
            <a:ext cx="6999007" cy="5038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2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3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4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5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6"/>
              </a:buBlip>
              <a:defRPr lang="en-US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dirty="0"/>
              <a:t>醫療保健</a:t>
            </a:r>
            <a:endParaRPr lang="en-US" altLang="zh-TW" dirty="0"/>
          </a:p>
          <a:p>
            <a:pPr lvl="1"/>
            <a:r>
              <a:rPr lang="zh-TW" altLang="en-US" dirty="0"/>
              <a:t>細胞檢測</a:t>
            </a:r>
            <a:endParaRPr lang="en-US" altLang="zh-TW" dirty="0"/>
          </a:p>
          <a:p>
            <a:r>
              <a:rPr lang="zh-TW" altLang="en-US" dirty="0"/>
              <a:t>交通</a:t>
            </a:r>
            <a:endParaRPr lang="en-US" altLang="zh-TW" dirty="0"/>
          </a:p>
          <a:p>
            <a:pPr lvl="1"/>
            <a:r>
              <a:rPr lang="zh-TW" altLang="en-US" dirty="0"/>
              <a:t>輔助駕駛</a:t>
            </a:r>
            <a:endParaRPr lang="en-US" altLang="zh-TW" dirty="0"/>
          </a:p>
          <a:p>
            <a:r>
              <a:rPr lang="zh-TW" altLang="en-US" dirty="0"/>
              <a:t>金融</a:t>
            </a:r>
            <a:endParaRPr lang="en-US" altLang="zh-TW" dirty="0"/>
          </a:p>
          <a:p>
            <a:pPr lvl="1"/>
            <a:r>
              <a:rPr lang="zh-TW" altLang="en-US" dirty="0"/>
              <a:t>股票分析</a:t>
            </a:r>
            <a:endParaRPr lang="en-US" altLang="zh-TW" dirty="0"/>
          </a:p>
          <a:p>
            <a:r>
              <a:rPr lang="en-US" altLang="zh-TW" dirty="0" err="1"/>
              <a:t>ChatGPT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17233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ED3998CD-05C3-4CF9-840E-F28BE0552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zh-TW" altLang="en-US" dirty="0"/>
              <a:t>目標檢測演算法</a:t>
            </a:r>
            <a:endParaRPr lang="en-US" altLang="zh-TW" dirty="0">
              <a:latin typeface="微軟正黑體" panose="020B0604030504040204" pitchFamily="34" charset="-120"/>
            </a:endParaRPr>
          </a:p>
        </p:txBody>
      </p:sp>
      <p:sp>
        <p:nvSpPr>
          <p:cNvPr id="15" name="內容版面配置區 1">
            <a:extLst>
              <a:ext uri="{FF2B5EF4-FFF2-40B4-BE49-F238E27FC236}">
                <a16:creationId xmlns:a16="http://schemas.microsoft.com/office/drawing/2014/main" id="{D64DAD89-CC68-4C71-9019-A576479337B8}"/>
              </a:ext>
            </a:extLst>
          </p:cNvPr>
          <p:cNvSpPr txBox="1">
            <a:spLocks/>
          </p:cNvSpPr>
          <p:nvPr/>
        </p:nvSpPr>
        <p:spPr>
          <a:xfrm>
            <a:off x="617720" y="1550781"/>
            <a:ext cx="10768036" cy="5307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2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3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4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5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6"/>
              </a:buBlip>
              <a:defRPr lang="en-US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目標檢測（</a:t>
            </a:r>
            <a:r>
              <a:rPr lang="en-US" altLang="zh-CN" dirty="0"/>
              <a:t>Object Detection</a:t>
            </a:r>
            <a:r>
              <a:rPr lang="zh-CN" altLang="en-US" dirty="0"/>
              <a:t>）的任務是找出圖像中所有感興趣的目標（物體），確定它們的類別和位置。</a:t>
            </a:r>
            <a:endParaRPr lang="en-US" altLang="zh-CN" dirty="0"/>
          </a:p>
          <a:p>
            <a:r>
              <a:rPr lang="zh-CN" altLang="en-US" dirty="0"/>
              <a:t>電腦視覺中關於圖像識別有四大類任務：</a:t>
            </a:r>
          </a:p>
          <a:p>
            <a:pPr lvl="1"/>
            <a:r>
              <a:rPr lang="zh-CN" altLang="en-US" dirty="0"/>
              <a:t>分類</a:t>
            </a:r>
            <a:r>
              <a:rPr lang="en-US" altLang="zh-CN" dirty="0"/>
              <a:t>-Classification</a:t>
            </a:r>
            <a:r>
              <a:rPr lang="zh-CN" altLang="en-US" dirty="0"/>
              <a:t>：解決“是什麼？”的問題，即給定一張圖片或一段視頻判斷裡面包含什麼類別的目標。</a:t>
            </a:r>
          </a:p>
          <a:p>
            <a:pPr lvl="1"/>
            <a:r>
              <a:rPr lang="zh-CN" altLang="en-US" dirty="0"/>
              <a:t>定位</a:t>
            </a:r>
            <a:r>
              <a:rPr lang="en-US" altLang="zh-CN" dirty="0"/>
              <a:t>-Location</a:t>
            </a:r>
            <a:r>
              <a:rPr lang="zh-CN" altLang="en-US" dirty="0"/>
              <a:t>：解決“在哪裡？”的問題，即定位出這個目標的的位置。</a:t>
            </a:r>
          </a:p>
          <a:p>
            <a:pPr lvl="1"/>
            <a:r>
              <a:rPr lang="zh-CN" altLang="en-US" dirty="0"/>
              <a:t>檢測</a:t>
            </a:r>
            <a:r>
              <a:rPr lang="en-US" altLang="zh-CN" dirty="0"/>
              <a:t>-Detection</a:t>
            </a:r>
            <a:r>
              <a:rPr lang="zh-CN" altLang="en-US" dirty="0"/>
              <a:t>：解決“在哪裡？是什麼？”的問題，即定位出這個目標的位置並且知道目標物是什麼。</a:t>
            </a:r>
          </a:p>
          <a:p>
            <a:pPr lvl="1"/>
            <a:r>
              <a:rPr lang="zh-CN" altLang="en-US" dirty="0"/>
              <a:t>分割</a:t>
            </a:r>
            <a:r>
              <a:rPr lang="en-US" altLang="zh-CN" dirty="0"/>
              <a:t>-Segmentation</a:t>
            </a:r>
            <a:r>
              <a:rPr lang="zh-CN" altLang="en-US" dirty="0"/>
              <a:t>：分為實例的分割（</a:t>
            </a:r>
            <a:r>
              <a:rPr lang="en-US" altLang="zh-CN" dirty="0"/>
              <a:t>Instance-level</a:t>
            </a:r>
            <a:r>
              <a:rPr lang="zh-CN" altLang="en-US" dirty="0"/>
              <a:t>）和場景分割（</a:t>
            </a:r>
            <a:r>
              <a:rPr lang="en-US" altLang="zh-CN" dirty="0"/>
              <a:t>Scene-level</a:t>
            </a:r>
            <a:r>
              <a:rPr lang="zh-CN" altLang="en-US" dirty="0"/>
              <a:t>），解決“每一個圖元屬於哪個目標物或場景”的問題。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253310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ED3998CD-05C3-4CF9-840E-F28BE0552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zh-TW" altLang="en-US" dirty="0"/>
              <a:t>目標檢測演算法</a:t>
            </a:r>
            <a:endParaRPr lang="en-US" altLang="zh-TW" dirty="0">
              <a:latin typeface="微軟正黑體" panose="020B0604030504040204" pitchFamily="34" charset="-120"/>
            </a:endParaRPr>
          </a:p>
        </p:txBody>
      </p:sp>
      <p:sp>
        <p:nvSpPr>
          <p:cNvPr id="15" name="內容版面配置區 1">
            <a:extLst>
              <a:ext uri="{FF2B5EF4-FFF2-40B4-BE49-F238E27FC236}">
                <a16:creationId xmlns:a16="http://schemas.microsoft.com/office/drawing/2014/main" id="{D64DAD89-CC68-4C71-9019-A576479337B8}"/>
              </a:ext>
            </a:extLst>
          </p:cNvPr>
          <p:cNvSpPr txBox="1">
            <a:spLocks/>
          </p:cNvSpPr>
          <p:nvPr/>
        </p:nvSpPr>
        <p:spPr>
          <a:xfrm>
            <a:off x="617720" y="1550781"/>
            <a:ext cx="10768036" cy="5307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2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3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4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5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6"/>
              </a:buBlip>
              <a:defRPr lang="en-US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zh-CN" dirty="0"/>
          </a:p>
        </p:txBody>
      </p:sp>
      <p:pic>
        <p:nvPicPr>
          <p:cNvPr id="4" name="Picture 2" descr="https://img-blog.csdnimg.cn/2020112019245715.png?x-oss-process=image/watermark,type_ZmFuZ3poZW5naGVpdGk,shadow_10,text_aHR0cHM6Ly9ibG9nLmNzZG4ubmV0L3llZ2VsaQ==,size_16,color_FFFFFF,t_70#pic_center">
            <a:extLst>
              <a:ext uri="{FF2B5EF4-FFF2-40B4-BE49-F238E27FC236}">
                <a16:creationId xmlns:a16="http://schemas.microsoft.com/office/drawing/2014/main" id="{9317096A-1F85-467C-AF3B-6F1338A6C1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" y="1990724"/>
            <a:ext cx="11201400" cy="4638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2269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ED3998CD-05C3-4CF9-840E-F28BE0552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zh-CN" altLang="en-US" dirty="0"/>
              <a:t>目標檢測演算法分類</a:t>
            </a:r>
            <a:endParaRPr lang="en-US" altLang="zh-TW" dirty="0">
              <a:latin typeface="微軟正黑體" panose="020B0604030504040204" pitchFamily="34" charset="-120"/>
            </a:endParaRPr>
          </a:p>
        </p:txBody>
      </p:sp>
      <p:sp>
        <p:nvSpPr>
          <p:cNvPr id="15" name="內容版面配置區 1">
            <a:extLst>
              <a:ext uri="{FF2B5EF4-FFF2-40B4-BE49-F238E27FC236}">
                <a16:creationId xmlns:a16="http://schemas.microsoft.com/office/drawing/2014/main" id="{D64DAD89-CC68-4C71-9019-A576479337B8}"/>
              </a:ext>
            </a:extLst>
          </p:cNvPr>
          <p:cNvSpPr txBox="1">
            <a:spLocks/>
          </p:cNvSpPr>
          <p:nvPr/>
        </p:nvSpPr>
        <p:spPr>
          <a:xfrm>
            <a:off x="617720" y="1550781"/>
            <a:ext cx="10768036" cy="530721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2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3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4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5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6"/>
              </a:buBlip>
              <a:defRPr lang="en-US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基於深度學習的目標檢測演算法主要分為兩類。</a:t>
            </a:r>
          </a:p>
          <a:p>
            <a:pPr lvl="1"/>
            <a:r>
              <a:rPr lang="en-US" altLang="zh-CN" dirty="0"/>
              <a:t>Tow Stage</a:t>
            </a:r>
          </a:p>
          <a:p>
            <a:pPr lvl="2"/>
            <a:r>
              <a:rPr lang="zh-CN" altLang="en-US" dirty="0"/>
              <a:t>先進行區域生成，該區域稱之為</a:t>
            </a:r>
            <a:r>
              <a:rPr lang="en-US" altLang="zh-CN" dirty="0"/>
              <a:t>region proposal</a:t>
            </a:r>
            <a:r>
              <a:rPr lang="zh-CN" altLang="en-US" dirty="0"/>
              <a:t>（簡稱</a:t>
            </a:r>
            <a:r>
              <a:rPr lang="en-US" altLang="zh-CN" dirty="0"/>
              <a:t>RP</a:t>
            </a:r>
            <a:r>
              <a:rPr lang="zh-CN" altLang="en-US" dirty="0"/>
              <a:t>，一個有可能包含待檢物體的預選框），再通過卷積神經網路進行樣本分類。</a:t>
            </a:r>
          </a:p>
          <a:p>
            <a:pPr lvl="2"/>
            <a:r>
              <a:rPr lang="zh-CN" altLang="en-US" dirty="0"/>
              <a:t>任務流程：特徵提取 </a:t>
            </a:r>
            <a:r>
              <a:rPr lang="en-US" altLang="zh-CN" dirty="0"/>
              <a:t>--&gt; </a:t>
            </a:r>
            <a:r>
              <a:rPr lang="zh-CN" altLang="en-US" dirty="0"/>
              <a:t>生成</a:t>
            </a:r>
            <a:r>
              <a:rPr lang="en-US" altLang="zh-CN" dirty="0"/>
              <a:t>RP --&gt; </a:t>
            </a:r>
            <a:r>
              <a:rPr lang="zh-CN" altLang="en-US" dirty="0"/>
              <a:t>分類</a:t>
            </a:r>
            <a:r>
              <a:rPr lang="en-US" altLang="zh-CN" dirty="0"/>
              <a:t>/</a:t>
            </a:r>
            <a:r>
              <a:rPr lang="zh-CN" altLang="en-US" dirty="0"/>
              <a:t>定位回歸。</a:t>
            </a:r>
          </a:p>
          <a:p>
            <a:pPr lvl="2"/>
            <a:r>
              <a:rPr lang="zh-CN" altLang="en-US" dirty="0"/>
              <a:t>常見</a:t>
            </a:r>
            <a:r>
              <a:rPr lang="en-US" altLang="zh-CN" dirty="0"/>
              <a:t>tow stage</a:t>
            </a:r>
            <a:r>
              <a:rPr lang="zh-CN" altLang="en-US" dirty="0"/>
              <a:t>目標檢測演算法有：</a:t>
            </a:r>
            <a:r>
              <a:rPr lang="en-US" altLang="zh-CN" dirty="0"/>
              <a:t>R-CNN</a:t>
            </a:r>
            <a:r>
              <a:rPr lang="zh-CN" altLang="en-US" dirty="0"/>
              <a:t>、</a:t>
            </a:r>
            <a:r>
              <a:rPr lang="en-US" altLang="zh-CN" dirty="0"/>
              <a:t>SPP-Net</a:t>
            </a:r>
            <a:r>
              <a:rPr lang="zh-CN" altLang="en-US" dirty="0"/>
              <a:t>、</a:t>
            </a:r>
            <a:r>
              <a:rPr lang="en-US" altLang="zh-CN" dirty="0"/>
              <a:t>Fast R-CNN</a:t>
            </a:r>
            <a:r>
              <a:rPr lang="zh-CN" altLang="en-US" dirty="0"/>
              <a:t>、</a:t>
            </a:r>
            <a:r>
              <a:rPr lang="en-US" altLang="zh-CN" dirty="0"/>
              <a:t>Faster R-CNN</a:t>
            </a:r>
            <a:r>
              <a:rPr lang="zh-CN" altLang="en-US" dirty="0"/>
              <a:t>和</a:t>
            </a:r>
            <a:r>
              <a:rPr lang="en-US" altLang="zh-CN" dirty="0"/>
              <a:t>R-FCN</a:t>
            </a:r>
            <a:r>
              <a:rPr lang="zh-CN" altLang="en-US" dirty="0"/>
              <a:t>等。</a:t>
            </a:r>
          </a:p>
          <a:p>
            <a:pPr lvl="1"/>
            <a:r>
              <a:rPr lang="en-US" altLang="zh-CN" dirty="0"/>
              <a:t>One Stage</a:t>
            </a:r>
          </a:p>
          <a:p>
            <a:pPr lvl="2"/>
            <a:r>
              <a:rPr lang="zh-CN" altLang="en-US" dirty="0"/>
              <a:t>不用</a:t>
            </a:r>
            <a:r>
              <a:rPr lang="en-US" altLang="zh-CN" dirty="0"/>
              <a:t>RP</a:t>
            </a:r>
            <a:r>
              <a:rPr lang="zh-CN" altLang="en-US" dirty="0"/>
              <a:t>，直接在網路中提取特徵來預測物體分類和位置。</a:t>
            </a:r>
          </a:p>
          <a:p>
            <a:pPr lvl="2"/>
            <a:r>
              <a:rPr lang="zh-CN" altLang="en-US" dirty="0"/>
              <a:t>任務流程：特徵提取</a:t>
            </a:r>
            <a:r>
              <a:rPr lang="en-US" altLang="zh-CN" dirty="0"/>
              <a:t>–&gt; </a:t>
            </a:r>
            <a:r>
              <a:rPr lang="zh-CN" altLang="en-US" dirty="0"/>
              <a:t>分類</a:t>
            </a:r>
            <a:r>
              <a:rPr lang="en-US" altLang="zh-CN" dirty="0"/>
              <a:t>/</a:t>
            </a:r>
            <a:r>
              <a:rPr lang="zh-CN" altLang="en-US" dirty="0"/>
              <a:t>定位回歸。</a:t>
            </a:r>
          </a:p>
          <a:p>
            <a:pPr lvl="2"/>
            <a:r>
              <a:rPr lang="zh-CN" altLang="en-US" dirty="0"/>
              <a:t>常見的</a:t>
            </a:r>
            <a:r>
              <a:rPr lang="en-US" altLang="zh-CN" dirty="0"/>
              <a:t>one stage</a:t>
            </a:r>
            <a:r>
              <a:rPr lang="zh-CN" altLang="en-US" dirty="0"/>
              <a:t>目標檢測演算法有：</a:t>
            </a:r>
            <a:r>
              <a:rPr lang="en-US" altLang="zh-CN" dirty="0" err="1"/>
              <a:t>OverFeat</a:t>
            </a:r>
            <a:r>
              <a:rPr lang="zh-CN" altLang="en-US" dirty="0"/>
              <a:t>、</a:t>
            </a:r>
            <a:r>
              <a:rPr lang="en-US" altLang="zh-CN" dirty="0"/>
              <a:t>YOLOv1</a:t>
            </a:r>
            <a:r>
              <a:rPr lang="zh-CN" altLang="en-US" dirty="0"/>
              <a:t>、</a:t>
            </a:r>
            <a:r>
              <a:rPr lang="en-US" altLang="zh-CN" dirty="0"/>
              <a:t>YOLOv2</a:t>
            </a:r>
            <a:r>
              <a:rPr lang="zh-CN" altLang="en-US" dirty="0"/>
              <a:t>、</a:t>
            </a:r>
            <a:r>
              <a:rPr lang="en-US" altLang="zh-CN" dirty="0"/>
              <a:t>YOLOv3</a:t>
            </a:r>
            <a:r>
              <a:rPr lang="zh-CN" altLang="en-US" dirty="0"/>
              <a:t>、</a:t>
            </a:r>
            <a:r>
              <a:rPr lang="en-US" altLang="zh-CN" dirty="0"/>
              <a:t>SSD</a:t>
            </a:r>
            <a:r>
              <a:rPr lang="zh-CN" altLang="en-US" dirty="0"/>
              <a:t>和</a:t>
            </a:r>
            <a:r>
              <a:rPr lang="en-US" altLang="zh-CN" dirty="0" err="1"/>
              <a:t>RetinaNet</a:t>
            </a:r>
            <a:r>
              <a:rPr lang="zh-CN" altLang="en-US" dirty="0"/>
              <a:t>等。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9435139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ED3998CD-05C3-4CF9-840E-F28BE0552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</a:rPr>
              <a:t>anchor</a:t>
            </a:r>
          </a:p>
        </p:txBody>
      </p:sp>
      <p:sp>
        <p:nvSpPr>
          <p:cNvPr id="15" name="內容版面配置區 1">
            <a:extLst>
              <a:ext uri="{FF2B5EF4-FFF2-40B4-BE49-F238E27FC236}">
                <a16:creationId xmlns:a16="http://schemas.microsoft.com/office/drawing/2014/main" id="{D64DAD89-CC68-4C71-9019-A576479337B8}"/>
              </a:ext>
            </a:extLst>
          </p:cNvPr>
          <p:cNvSpPr txBox="1">
            <a:spLocks/>
          </p:cNvSpPr>
          <p:nvPr/>
        </p:nvSpPr>
        <p:spPr>
          <a:xfrm>
            <a:off x="617719" y="1550781"/>
            <a:ext cx="10390477" cy="5307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2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3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4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5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6"/>
              </a:buBlip>
              <a:defRPr lang="en-US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dirty="0"/>
              <a:t>其實就是一堆的框框</a:t>
            </a:r>
            <a:endParaRPr lang="en-US" altLang="zh-TW" dirty="0"/>
          </a:p>
          <a:p>
            <a:r>
              <a:rPr lang="zh-TW" altLang="en-US" dirty="0"/>
              <a:t>物件偵測的</a:t>
            </a:r>
            <a:r>
              <a:rPr lang="en-US" altLang="zh-TW" dirty="0"/>
              <a:t>AI</a:t>
            </a:r>
            <a:r>
              <a:rPr lang="zh-TW" altLang="en-US" dirty="0"/>
              <a:t>中</a:t>
            </a:r>
            <a:r>
              <a:rPr lang="en-US" altLang="zh-TW" dirty="0"/>
              <a:t>anchor</a:t>
            </a:r>
            <a:r>
              <a:rPr lang="zh-TW" altLang="en-US" dirty="0"/>
              <a:t>又分為兩種</a:t>
            </a:r>
            <a:endParaRPr lang="en-US" altLang="zh-TW" dirty="0"/>
          </a:p>
          <a:p>
            <a:pPr lvl="1"/>
            <a:r>
              <a:rPr lang="en-US" altLang="zh-TW" dirty="0"/>
              <a:t>Anchor-Base</a:t>
            </a:r>
          </a:p>
          <a:p>
            <a:pPr lvl="2"/>
            <a:r>
              <a:rPr lang="zh-TW" altLang="en-US" dirty="0"/>
              <a:t>會有幾個固定大小的框框</a:t>
            </a:r>
            <a:endParaRPr lang="en-US" altLang="zh-TW" dirty="0"/>
          </a:p>
          <a:p>
            <a:pPr lvl="2"/>
            <a:r>
              <a:rPr lang="en-US" altLang="zh-TW" dirty="0"/>
              <a:t>AI</a:t>
            </a:r>
            <a:r>
              <a:rPr lang="zh-TW" altLang="en-US" dirty="0"/>
              <a:t>訓練會依據這幾個大小的框框進行辨識</a:t>
            </a:r>
            <a:endParaRPr lang="en-US" altLang="zh-TW" dirty="0"/>
          </a:p>
          <a:p>
            <a:pPr lvl="1"/>
            <a:r>
              <a:rPr lang="en-US" altLang="zh-TW" dirty="0"/>
              <a:t>Anchor-Free</a:t>
            </a:r>
          </a:p>
          <a:p>
            <a:pPr lvl="2"/>
            <a:r>
              <a:rPr lang="zh-TW" altLang="en-US" dirty="0"/>
              <a:t>沒有固定大小的框框</a:t>
            </a:r>
            <a:endParaRPr lang="en-US" altLang="zh-TW" dirty="0"/>
          </a:p>
          <a:p>
            <a:pPr lvl="2"/>
            <a:r>
              <a:rPr lang="en-US" altLang="zh-TW" dirty="0"/>
              <a:t>AI</a:t>
            </a:r>
            <a:r>
              <a:rPr lang="zh-TW" altLang="en-US" dirty="0"/>
              <a:t>訓練的時候會自動生成適合大小的框框</a:t>
            </a:r>
            <a:endParaRPr lang="en-US" altLang="zh-TW" dirty="0"/>
          </a:p>
          <a:p>
            <a:r>
              <a:rPr lang="en-US" altLang="zh-TW" dirty="0">
                <a:hlinkClick r:id="rId7"/>
              </a:rPr>
              <a:t>https://medium.com/ai-blog-tw/cv-object-detection-1-anchor-free%E5%A4%A7%E7%88%86%E7%99%BC%E7%9A%842019%E5%B9%B4-e3b4271cdf1a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1052466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ED3998CD-05C3-4CF9-840E-F28BE0552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</a:rPr>
              <a:t>AI</a:t>
            </a:r>
            <a:r>
              <a:rPr lang="zh-TW" altLang="en-US" dirty="0">
                <a:latin typeface="微軟正黑體" panose="020B0604030504040204" pitchFamily="34" charset="-120"/>
              </a:rPr>
              <a:t>相關資料</a:t>
            </a:r>
            <a:endParaRPr lang="en-US" altLang="zh-TW" dirty="0">
              <a:latin typeface="微軟正黑體" panose="020B0604030504040204" pitchFamily="34" charset="-120"/>
            </a:endParaRPr>
          </a:p>
        </p:txBody>
      </p:sp>
      <p:sp>
        <p:nvSpPr>
          <p:cNvPr id="15" name="內容版面配置區 1">
            <a:extLst>
              <a:ext uri="{FF2B5EF4-FFF2-40B4-BE49-F238E27FC236}">
                <a16:creationId xmlns:a16="http://schemas.microsoft.com/office/drawing/2014/main" id="{D64DAD89-CC68-4C71-9019-A576479337B8}"/>
              </a:ext>
            </a:extLst>
          </p:cNvPr>
          <p:cNvSpPr txBox="1">
            <a:spLocks/>
          </p:cNvSpPr>
          <p:nvPr/>
        </p:nvSpPr>
        <p:spPr>
          <a:xfrm>
            <a:off x="617719" y="1550781"/>
            <a:ext cx="9871334" cy="5038797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2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3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4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5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6"/>
              </a:buBlip>
              <a:defRPr lang="en-US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dirty="0"/>
              <a:t>AI</a:t>
            </a:r>
            <a:r>
              <a:rPr lang="zh-TW" altLang="en-US" dirty="0"/>
              <a:t>基礎</a:t>
            </a:r>
            <a:endParaRPr lang="en-US" altLang="zh-TW" dirty="0"/>
          </a:p>
          <a:p>
            <a:pPr lvl="1"/>
            <a:r>
              <a:rPr lang="en-US" altLang="zh-TW" dirty="0">
                <a:hlinkClick r:id="rId7"/>
              </a:rPr>
              <a:t>https://r23456999.medium.com/%E4%BD%95%E8%AC%82-artificial-neural-netwrok-33c546c94794</a:t>
            </a:r>
            <a:endParaRPr lang="en-US" altLang="zh-TW" dirty="0">
              <a:hlinkClick r:id="rId8"/>
            </a:endParaRPr>
          </a:p>
          <a:p>
            <a:pPr lvl="1"/>
            <a:r>
              <a:rPr lang="en-US" altLang="zh-TW" dirty="0">
                <a:hlinkClick r:id="rId8"/>
              </a:rPr>
              <a:t>https://ithelp.ithome.com.tw/articles/10201674</a:t>
            </a:r>
            <a:endParaRPr lang="en-US" altLang="zh-TW" dirty="0"/>
          </a:p>
          <a:p>
            <a:pPr lvl="1"/>
            <a:r>
              <a:rPr lang="en-US" altLang="zh-TW" dirty="0">
                <a:hlinkClick r:id="rId9"/>
              </a:rPr>
              <a:t>https://www.youtube.com/@HungyiLeeNTU/playlists</a:t>
            </a:r>
            <a:endParaRPr lang="en-US" altLang="zh-TW" dirty="0"/>
          </a:p>
          <a:p>
            <a:r>
              <a:rPr lang="en-US" altLang="zh-TW" dirty="0"/>
              <a:t>YOLO</a:t>
            </a:r>
            <a:r>
              <a:rPr lang="zh-TW" altLang="en-US" dirty="0"/>
              <a:t>詳解</a:t>
            </a:r>
            <a:endParaRPr lang="en-US" altLang="zh-TW" dirty="0"/>
          </a:p>
          <a:p>
            <a:pPr lvl="1"/>
            <a:r>
              <a:rPr lang="en-US" altLang="zh-TW" dirty="0">
                <a:hlinkClick r:id="rId10"/>
              </a:rPr>
              <a:t>https://zhuanlan.zhihu.com/p/32525231</a:t>
            </a:r>
            <a:endParaRPr lang="en-US" altLang="zh-TW" dirty="0"/>
          </a:p>
          <a:p>
            <a:pPr lvl="1"/>
            <a:r>
              <a:rPr lang="en-US" altLang="zh-TW" dirty="0"/>
              <a:t>One/two Stage</a:t>
            </a:r>
          </a:p>
          <a:p>
            <a:pPr lvl="2"/>
            <a:r>
              <a:rPr lang="en-US" altLang="zh-TW" dirty="0">
                <a:hlinkClick r:id="rId11"/>
              </a:rPr>
              <a:t>https://zhuanlan.zhihu.com/p/161194349</a:t>
            </a:r>
            <a:endParaRPr lang="en-US" altLang="zh-TW" dirty="0"/>
          </a:p>
          <a:p>
            <a:pPr lvl="1"/>
            <a:r>
              <a:rPr lang="en-US" altLang="zh-TW" dirty="0"/>
              <a:t>Anchor</a:t>
            </a:r>
          </a:p>
          <a:p>
            <a:pPr lvl="2"/>
            <a:r>
              <a:rPr lang="en-US" altLang="zh-TW" dirty="0">
                <a:hlinkClick r:id="rId12"/>
              </a:rPr>
              <a:t>https://medium.com/ai-blog-tw/cv-object-detection-1-anchor-free%E5%A4%A7%E7%88%86%E7%99%BC%E7%9A%842019%E5%B9%B4-e3b4271cdf1a</a:t>
            </a:r>
            <a:endParaRPr lang="en-US" altLang="zh-TW" dirty="0"/>
          </a:p>
          <a:p>
            <a:r>
              <a:rPr lang="zh-TW" altLang="en-US" dirty="0"/>
              <a:t>神經網路介紹</a:t>
            </a:r>
            <a:endParaRPr lang="en-US" altLang="zh-TW" dirty="0"/>
          </a:p>
          <a:p>
            <a:pPr lvl="1"/>
            <a:r>
              <a:rPr lang="en-US" altLang="zh-TW" dirty="0">
                <a:hlinkClick r:id="rId13"/>
              </a:rPr>
              <a:t>https://blog.csdn.net/qq_35082030/article/details/73368962</a:t>
            </a:r>
            <a:endParaRPr lang="en-US" altLang="zh-TW" dirty="0"/>
          </a:p>
          <a:p>
            <a:r>
              <a:rPr lang="zh-TW" altLang="en-US" dirty="0"/>
              <a:t>後續如果想要上課可以去上資管許中川老師的機器學習</a:t>
            </a:r>
            <a:endParaRPr lang="en-US" altLang="zh-TW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831237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85708" y="2187217"/>
            <a:ext cx="9127714" cy="1625505"/>
          </a:xfrm>
        </p:spPr>
        <p:txBody>
          <a:bodyPr/>
          <a:lstStyle/>
          <a:p>
            <a:r>
              <a:rPr lang="en-US" altLang="zh-TW" sz="5400" dirty="0"/>
              <a:t>yolov5</a:t>
            </a:r>
            <a:endParaRPr lang="zh-TW" altLang="en-US" sz="5400" dirty="0"/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7BCDE358-2F45-47A2-8ACF-2425170CDCC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內容版面配置區 7">
            <a:extLst>
              <a:ext uri="{FF2B5EF4-FFF2-40B4-BE49-F238E27FC236}">
                <a16:creationId xmlns:a16="http://schemas.microsoft.com/office/drawing/2014/main" id="{A4D90E92-02F9-4549-9ECE-0EADA40E89B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117260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ED3998CD-05C3-4CF9-840E-F28BE0552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</a:rPr>
              <a:t>1.</a:t>
            </a:r>
            <a:r>
              <a:rPr lang="zh-TW" altLang="en-US" dirty="0">
                <a:latin typeface="微軟正黑體" panose="020B0604030504040204" pitchFamily="34" charset="-120"/>
              </a:rPr>
              <a:t>下載</a:t>
            </a:r>
            <a:r>
              <a:rPr lang="en-US" altLang="zh-TW" dirty="0">
                <a:latin typeface="微軟正黑體" panose="020B0604030504040204" pitchFamily="34" charset="-120"/>
              </a:rPr>
              <a:t>yolov5</a:t>
            </a:r>
            <a:r>
              <a:rPr lang="zh-TW" altLang="en-US" dirty="0">
                <a:latin typeface="微軟正黑體" panose="020B0604030504040204" pitchFamily="34" charset="-120"/>
              </a:rPr>
              <a:t>檔案</a:t>
            </a:r>
            <a:endParaRPr lang="en-US" altLang="zh-TW" dirty="0">
              <a:latin typeface="微軟正黑體" panose="020B0604030504040204" pitchFamily="34" charset="-120"/>
            </a:endParaRPr>
          </a:p>
        </p:txBody>
      </p:sp>
      <p:sp>
        <p:nvSpPr>
          <p:cNvPr id="18" name="內容版面配置區 1">
            <a:extLst>
              <a:ext uri="{FF2B5EF4-FFF2-40B4-BE49-F238E27FC236}">
                <a16:creationId xmlns:a16="http://schemas.microsoft.com/office/drawing/2014/main" id="{C0385CB8-4131-460E-96BD-92F0D4C6B9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719" y="1550782"/>
            <a:ext cx="10585495" cy="4592862"/>
          </a:xfrm>
        </p:spPr>
        <p:txBody>
          <a:bodyPr>
            <a:normAutofit/>
          </a:bodyPr>
          <a:lstStyle/>
          <a:p>
            <a:r>
              <a:rPr lang="en-US" altLang="zh-TW" dirty="0">
                <a:hlinkClick r:id="rId2"/>
              </a:rPr>
              <a:t>https://github.com/ultralytics/yolov5</a:t>
            </a:r>
            <a:endParaRPr lang="en-US" altLang="zh-TW" dirty="0"/>
          </a:p>
          <a:p>
            <a:pPr lvl="1"/>
            <a:r>
              <a:rPr lang="en-US" altLang="zh-TW" dirty="0"/>
              <a:t>1.</a:t>
            </a:r>
            <a:r>
              <a:rPr lang="zh-TW" altLang="en-US" dirty="0"/>
              <a:t>按下</a:t>
            </a:r>
            <a:r>
              <a:rPr lang="en-US" altLang="zh-TW" dirty="0"/>
              <a:t>Code</a:t>
            </a:r>
          </a:p>
          <a:p>
            <a:pPr lvl="1"/>
            <a:r>
              <a:rPr lang="en-US" altLang="zh-TW" dirty="0"/>
              <a:t>2.</a:t>
            </a:r>
            <a:r>
              <a:rPr lang="zh-TW" altLang="en-US" dirty="0"/>
              <a:t>按下</a:t>
            </a:r>
            <a:r>
              <a:rPr lang="en-US" altLang="zh-TW" dirty="0"/>
              <a:t>Download ZIP</a:t>
            </a:r>
          </a:p>
          <a:p>
            <a:pPr lvl="1"/>
            <a:r>
              <a:rPr lang="en-US" altLang="zh-TW" dirty="0"/>
              <a:t>3.</a:t>
            </a:r>
            <a:r>
              <a:rPr lang="zh-TW" altLang="en-US" dirty="0"/>
              <a:t>解壓縮剛剛下載的檔案</a:t>
            </a:r>
            <a:endParaRPr lang="en-US" altLang="zh-TW" dirty="0"/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id="{A93F4364-5028-A9C7-8676-C27520209B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6604"/>
          <a:stretch/>
        </p:blipFill>
        <p:spPr>
          <a:xfrm>
            <a:off x="7696017" y="3976630"/>
            <a:ext cx="4495983" cy="1242696"/>
          </a:xfrm>
          <a:prstGeom prst="rect">
            <a:avLst/>
          </a:prstGeom>
        </p:spPr>
      </p:pic>
      <p:grpSp>
        <p:nvGrpSpPr>
          <p:cNvPr id="21" name="群組 20">
            <a:extLst>
              <a:ext uri="{FF2B5EF4-FFF2-40B4-BE49-F238E27FC236}">
                <a16:creationId xmlns:a16="http://schemas.microsoft.com/office/drawing/2014/main" id="{4561EC4F-0C47-22C3-1B6D-2569D8AF8489}"/>
              </a:ext>
            </a:extLst>
          </p:cNvPr>
          <p:cNvGrpSpPr/>
          <p:nvPr/>
        </p:nvGrpSpPr>
        <p:grpSpPr>
          <a:xfrm>
            <a:off x="0" y="3553254"/>
            <a:ext cx="4458676" cy="1976120"/>
            <a:chOff x="0" y="3553254"/>
            <a:chExt cx="4458676" cy="1976120"/>
          </a:xfrm>
        </p:grpSpPr>
        <p:pic>
          <p:nvPicPr>
            <p:cNvPr id="12" name="圖片 11">
              <a:extLst>
                <a:ext uri="{FF2B5EF4-FFF2-40B4-BE49-F238E27FC236}">
                  <a16:creationId xmlns:a16="http://schemas.microsoft.com/office/drawing/2014/main" id="{3E34353A-AEA9-3318-C334-BFB9832656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3553254"/>
              <a:ext cx="4458676" cy="1976120"/>
            </a:xfrm>
            <a:prstGeom prst="rect">
              <a:avLst/>
            </a:prstGeom>
          </p:spPr>
        </p:pic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6E7A94FF-2F8A-A452-D8D5-DFB888DC3395}"/>
                </a:ext>
              </a:extLst>
            </p:cNvPr>
            <p:cNvSpPr/>
            <p:nvPr/>
          </p:nvSpPr>
          <p:spPr>
            <a:xfrm>
              <a:off x="4022530" y="3976630"/>
              <a:ext cx="391074" cy="270887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BB8FC558-B424-8DC5-F242-3ADD4CBE5E8D}"/>
              </a:ext>
            </a:extLst>
          </p:cNvPr>
          <p:cNvGrpSpPr/>
          <p:nvPr/>
        </p:nvGrpSpPr>
        <p:grpSpPr>
          <a:xfrm>
            <a:off x="5031323" y="3553254"/>
            <a:ext cx="2046975" cy="1976119"/>
            <a:chOff x="4842430" y="3553254"/>
            <a:chExt cx="2046975" cy="1976119"/>
          </a:xfrm>
        </p:grpSpPr>
        <p:pic>
          <p:nvPicPr>
            <p:cNvPr id="14" name="圖片 13">
              <a:extLst>
                <a:ext uri="{FF2B5EF4-FFF2-40B4-BE49-F238E27FC236}">
                  <a16:creationId xmlns:a16="http://schemas.microsoft.com/office/drawing/2014/main" id="{B19574F3-135D-4403-1D71-5598F3449F3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42430" y="3553254"/>
              <a:ext cx="2046975" cy="1976119"/>
            </a:xfrm>
            <a:prstGeom prst="rect">
              <a:avLst/>
            </a:prstGeom>
          </p:spPr>
        </p:pic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A6BDDCA5-2C9C-1A91-EABC-C9FB9864391C}"/>
                </a:ext>
              </a:extLst>
            </p:cNvPr>
            <p:cNvSpPr/>
            <p:nvPr/>
          </p:nvSpPr>
          <p:spPr>
            <a:xfrm>
              <a:off x="4880858" y="5219326"/>
              <a:ext cx="971302" cy="310047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23" name="箭號: 向右 22">
            <a:extLst>
              <a:ext uri="{FF2B5EF4-FFF2-40B4-BE49-F238E27FC236}">
                <a16:creationId xmlns:a16="http://schemas.microsoft.com/office/drawing/2014/main" id="{22B1CCEE-E691-588F-00CC-DC1BC905222C}"/>
              </a:ext>
            </a:extLst>
          </p:cNvPr>
          <p:cNvSpPr/>
          <p:nvPr/>
        </p:nvSpPr>
        <p:spPr>
          <a:xfrm>
            <a:off x="4458676" y="4362739"/>
            <a:ext cx="617719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箭號: 向右 23">
            <a:extLst>
              <a:ext uri="{FF2B5EF4-FFF2-40B4-BE49-F238E27FC236}">
                <a16:creationId xmlns:a16="http://schemas.microsoft.com/office/drawing/2014/main" id="{CC0D5B42-9867-E20B-BEBF-CB3EE5BA3D40}"/>
              </a:ext>
            </a:extLst>
          </p:cNvPr>
          <p:cNvSpPr/>
          <p:nvPr/>
        </p:nvSpPr>
        <p:spPr>
          <a:xfrm>
            <a:off x="7078298" y="4363790"/>
            <a:ext cx="617719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80883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ED3998CD-05C3-4CF9-840E-F28BE0552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</a:rPr>
              <a:t>2.</a:t>
            </a:r>
            <a:r>
              <a:rPr lang="zh-TW" altLang="en-US" dirty="0">
                <a:latin typeface="微軟正黑體" panose="020B0604030504040204" pitchFamily="34" charset="-120"/>
              </a:rPr>
              <a:t>下載環境</a:t>
            </a:r>
            <a:endParaRPr lang="en-US" altLang="zh-TW" dirty="0">
              <a:latin typeface="微軟正黑體" panose="020B0604030504040204" pitchFamily="34" charset="-120"/>
            </a:endParaRPr>
          </a:p>
        </p:txBody>
      </p:sp>
      <p:sp>
        <p:nvSpPr>
          <p:cNvPr id="18" name="內容版面配置區 1">
            <a:extLst>
              <a:ext uri="{FF2B5EF4-FFF2-40B4-BE49-F238E27FC236}">
                <a16:creationId xmlns:a16="http://schemas.microsoft.com/office/drawing/2014/main" id="{C0385CB8-4131-460E-96BD-92F0D4C6B9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719" y="1550782"/>
            <a:ext cx="10585495" cy="4592862"/>
          </a:xfrm>
        </p:spPr>
        <p:txBody>
          <a:bodyPr>
            <a:normAutofit/>
          </a:bodyPr>
          <a:lstStyle/>
          <a:p>
            <a:r>
              <a:rPr lang="en-US" altLang="zh-TW" dirty="0"/>
              <a:t>1.</a:t>
            </a:r>
            <a:r>
              <a:rPr lang="zh-TW" altLang="en-US" dirty="0"/>
              <a:t>使用</a:t>
            </a:r>
            <a:r>
              <a:rPr lang="en-US" altLang="zh-TW" dirty="0" err="1"/>
              <a:t>pycharm</a:t>
            </a:r>
            <a:r>
              <a:rPr lang="zh-TW" altLang="en-US" dirty="0"/>
              <a:t>打開剛剛下載的</a:t>
            </a:r>
            <a:r>
              <a:rPr lang="en-US" altLang="zh-TW" dirty="0"/>
              <a:t>yolov5</a:t>
            </a:r>
            <a:r>
              <a:rPr lang="zh-TW" altLang="en-US" dirty="0"/>
              <a:t>資料夾</a:t>
            </a:r>
            <a:endParaRPr lang="en-US" altLang="zh-TW" dirty="0"/>
          </a:p>
          <a:p>
            <a:pPr lvl="1"/>
            <a:r>
              <a:rPr lang="zh-TW" altLang="en-US" dirty="0"/>
              <a:t>點選</a:t>
            </a:r>
            <a:r>
              <a:rPr lang="en-US" altLang="zh-TW" dirty="0"/>
              <a:t>File=&gt;Open=&gt;</a:t>
            </a:r>
            <a:r>
              <a:rPr lang="zh-TW" altLang="en-US" dirty="0"/>
              <a:t>選擇</a:t>
            </a:r>
            <a:r>
              <a:rPr lang="en-US" altLang="zh-TW" dirty="0"/>
              <a:t>yolov5</a:t>
            </a:r>
            <a:r>
              <a:rPr lang="zh-TW" altLang="en-US" dirty="0"/>
              <a:t>資料夾</a:t>
            </a:r>
            <a:endParaRPr lang="en-US" altLang="zh-TW" dirty="0"/>
          </a:p>
          <a:p>
            <a:r>
              <a:rPr lang="en-US" altLang="zh-TW" dirty="0"/>
              <a:t>2.</a:t>
            </a:r>
            <a:r>
              <a:rPr lang="zh-TW" altLang="en-US" dirty="0"/>
              <a:t>點開</a:t>
            </a:r>
            <a:r>
              <a:rPr lang="en-US" altLang="zh-TW" dirty="0"/>
              <a:t>request.txt</a:t>
            </a:r>
          </a:p>
          <a:p>
            <a:pPr lvl="1"/>
            <a:r>
              <a:rPr lang="zh-TW" altLang="en-US" dirty="0"/>
              <a:t>將</a:t>
            </a:r>
            <a:r>
              <a:rPr lang="en-US" altLang="zh-TW" dirty="0"/>
              <a:t>torch</a:t>
            </a:r>
            <a:r>
              <a:rPr lang="zh-TW" altLang="en-US" dirty="0"/>
              <a:t>與</a:t>
            </a:r>
            <a:r>
              <a:rPr lang="en-US" altLang="zh-TW" dirty="0" err="1"/>
              <a:t>torchvision</a:t>
            </a:r>
            <a:r>
              <a:rPr lang="zh-TW" altLang="en-US" dirty="0"/>
              <a:t>前面加上</a:t>
            </a:r>
            <a:r>
              <a:rPr lang="en-US" altLang="zh-TW" dirty="0"/>
              <a:t>“ </a:t>
            </a:r>
            <a:r>
              <a:rPr lang="en-US" altLang="zh-TW" dirty="0">
                <a:solidFill>
                  <a:srgbClr val="FF0000"/>
                </a:solidFill>
              </a:rPr>
              <a:t>#</a:t>
            </a:r>
            <a:r>
              <a:rPr lang="en-US" altLang="zh-TW" dirty="0"/>
              <a:t> ”</a:t>
            </a:r>
          </a:p>
          <a:p>
            <a:pPr lvl="1"/>
            <a:endParaRPr lang="en-US" altLang="zh-TW" dirty="0"/>
          </a:p>
        </p:txBody>
      </p:sp>
      <p:grpSp>
        <p:nvGrpSpPr>
          <p:cNvPr id="9" name="群組 8">
            <a:extLst>
              <a:ext uri="{FF2B5EF4-FFF2-40B4-BE49-F238E27FC236}">
                <a16:creationId xmlns:a16="http://schemas.microsoft.com/office/drawing/2014/main" id="{F3A29168-7E32-5FEF-ECF0-A0EA2B1C9C9A}"/>
              </a:ext>
            </a:extLst>
          </p:cNvPr>
          <p:cNvGrpSpPr/>
          <p:nvPr/>
        </p:nvGrpSpPr>
        <p:grpSpPr>
          <a:xfrm>
            <a:off x="388576" y="3749040"/>
            <a:ext cx="1846624" cy="3076837"/>
            <a:chOff x="204899" y="3188628"/>
            <a:chExt cx="2162381" cy="3506290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85D0CB8F-C5DC-F6BB-7F82-CE2F063EBD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4899" y="3188628"/>
              <a:ext cx="2162381" cy="3506290"/>
            </a:xfrm>
            <a:prstGeom prst="rect">
              <a:avLst/>
            </a:prstGeom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69752B04-5803-BEF9-2E80-0D38ABE8054D}"/>
                </a:ext>
              </a:extLst>
            </p:cNvPr>
            <p:cNvSpPr/>
            <p:nvPr/>
          </p:nvSpPr>
          <p:spPr>
            <a:xfrm>
              <a:off x="416560" y="3738880"/>
              <a:ext cx="457200" cy="19304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7" name="圖片 6">
            <a:extLst>
              <a:ext uri="{FF2B5EF4-FFF2-40B4-BE49-F238E27FC236}">
                <a16:creationId xmlns:a16="http://schemas.microsoft.com/office/drawing/2014/main" id="{95E4CD88-86E9-3314-54E7-20955BEB5E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1353" y="3749040"/>
            <a:ext cx="1950417" cy="3076837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4F8F619B-E405-BDCC-2228-42097F7AF360}"/>
              </a:ext>
            </a:extLst>
          </p:cNvPr>
          <p:cNvSpPr/>
          <p:nvPr/>
        </p:nvSpPr>
        <p:spPr>
          <a:xfrm>
            <a:off x="3007360" y="5950604"/>
            <a:ext cx="721360" cy="11491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5CFF8B10-CBBB-9B16-144B-F0EF4D9A1C0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889"/>
          <a:stretch/>
        </p:blipFill>
        <p:spPr>
          <a:xfrm>
            <a:off x="5181600" y="3749039"/>
            <a:ext cx="2501829" cy="3076837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C448FA74-B8BA-41FB-9460-D6F0B457214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40078"/>
          <a:stretch/>
        </p:blipFill>
        <p:spPr>
          <a:xfrm>
            <a:off x="8084736" y="3749038"/>
            <a:ext cx="2752871" cy="3076837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18EAD532-549C-4691-9817-21E530C3C867}"/>
              </a:ext>
            </a:extLst>
          </p:cNvPr>
          <p:cNvSpPr/>
          <p:nvPr/>
        </p:nvSpPr>
        <p:spPr>
          <a:xfrm>
            <a:off x="8093259" y="5950604"/>
            <a:ext cx="163011" cy="37399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711615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9115CD74-AF09-4712-86C8-4905882AD2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5127" y="1492520"/>
            <a:ext cx="3780866" cy="4815885"/>
          </a:xfrm>
          <a:prstGeom prst="rect">
            <a:avLst/>
          </a:prstGeom>
        </p:spPr>
      </p:pic>
      <p:sp>
        <p:nvSpPr>
          <p:cNvPr id="3" name="標題 2">
            <a:extLst>
              <a:ext uri="{FF2B5EF4-FFF2-40B4-BE49-F238E27FC236}">
                <a16:creationId xmlns:a16="http://schemas.microsoft.com/office/drawing/2014/main" id="{ED3998CD-05C3-4CF9-840E-F28BE0552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</a:rPr>
              <a:t>2.</a:t>
            </a:r>
            <a:r>
              <a:rPr lang="zh-TW" altLang="en-US" dirty="0">
                <a:latin typeface="微軟正黑體" panose="020B0604030504040204" pitchFamily="34" charset="-120"/>
              </a:rPr>
              <a:t>下載環境</a:t>
            </a:r>
            <a:endParaRPr lang="en-US" altLang="zh-TW" dirty="0">
              <a:latin typeface="微軟正黑體" panose="020B0604030504040204" pitchFamily="34" charset="-120"/>
            </a:endParaRPr>
          </a:p>
        </p:txBody>
      </p:sp>
      <p:sp>
        <p:nvSpPr>
          <p:cNvPr id="18" name="內容版面配置區 1">
            <a:extLst>
              <a:ext uri="{FF2B5EF4-FFF2-40B4-BE49-F238E27FC236}">
                <a16:creationId xmlns:a16="http://schemas.microsoft.com/office/drawing/2014/main" id="{C0385CB8-4131-460E-96BD-92F0D4C6B9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720" y="1550782"/>
            <a:ext cx="7687408" cy="4592862"/>
          </a:xfrm>
        </p:spPr>
        <p:txBody>
          <a:bodyPr>
            <a:normAutofit/>
          </a:bodyPr>
          <a:lstStyle/>
          <a:p>
            <a:r>
              <a:rPr lang="en-US" altLang="zh-TW" dirty="0"/>
              <a:t>3.pycharm</a:t>
            </a:r>
            <a:r>
              <a:rPr lang="zh-TW" altLang="en-US" dirty="0"/>
              <a:t>中開啟</a:t>
            </a:r>
            <a:r>
              <a:rPr lang="en-US" altLang="zh-TW" dirty="0"/>
              <a:t>terminal</a:t>
            </a:r>
            <a:r>
              <a:rPr lang="zh-TW" altLang="en-US" dirty="0"/>
              <a:t>介面</a:t>
            </a:r>
            <a:endParaRPr lang="en-US" altLang="zh-TW" dirty="0"/>
          </a:p>
          <a:p>
            <a:pPr lvl="1"/>
            <a:r>
              <a:rPr lang="zh-TW" altLang="en-US" dirty="0"/>
              <a:t>可以使用</a:t>
            </a:r>
            <a:r>
              <a:rPr lang="en-US" altLang="zh-TW" dirty="0"/>
              <a:t>QT</a:t>
            </a:r>
            <a:r>
              <a:rPr lang="zh-TW" altLang="en-US" dirty="0"/>
              <a:t>環境直接安裝套件</a:t>
            </a:r>
            <a:endParaRPr lang="en-US" altLang="zh-TW" dirty="0"/>
          </a:p>
          <a:p>
            <a:pPr lvl="1"/>
            <a:r>
              <a:rPr lang="zh-TW" altLang="en-US" dirty="0"/>
              <a:t>專案情況下建議環境都要重用避免環境衝突</a:t>
            </a:r>
            <a:endParaRPr lang="en-US" altLang="zh-TW" dirty="0"/>
          </a:p>
          <a:p>
            <a:r>
              <a:rPr lang="en-US" altLang="zh-TW" dirty="0"/>
              <a:t>4.</a:t>
            </a:r>
            <a:r>
              <a:rPr lang="zh-TW" altLang="en-US" dirty="0"/>
              <a:t>確保</a:t>
            </a:r>
            <a:r>
              <a:rPr lang="en-US" altLang="zh-TW" dirty="0"/>
              <a:t>terminal</a:t>
            </a:r>
            <a:r>
              <a:rPr lang="zh-TW" altLang="en-US" dirty="0"/>
              <a:t>路徑與</a:t>
            </a:r>
            <a:r>
              <a:rPr lang="en-US" altLang="zh-TW" dirty="0"/>
              <a:t>yolov5</a:t>
            </a:r>
            <a:r>
              <a:rPr lang="zh-TW" altLang="en-US" dirty="0"/>
              <a:t>資料夾環境對等</a:t>
            </a:r>
            <a:endParaRPr lang="en-US" altLang="zh-TW" dirty="0"/>
          </a:p>
          <a:p>
            <a:pPr lvl="1"/>
            <a:r>
              <a:rPr lang="zh-TW" altLang="en-US" dirty="0"/>
              <a:t>因為會需要使用到</a:t>
            </a:r>
            <a:r>
              <a:rPr lang="en-US" altLang="zh-TW" dirty="0"/>
              <a:t>request.txt</a:t>
            </a:r>
            <a:r>
              <a:rPr lang="zh-TW" altLang="en-US" dirty="0"/>
              <a:t>這個檔案，如果路徑不對會找不到東西</a:t>
            </a:r>
            <a:endParaRPr lang="en-US" altLang="zh-TW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1404161-701C-3B28-C445-042EF9739AF7}"/>
              </a:ext>
            </a:extLst>
          </p:cNvPr>
          <p:cNvSpPr/>
          <p:nvPr/>
        </p:nvSpPr>
        <p:spPr>
          <a:xfrm>
            <a:off x="9202872" y="1475900"/>
            <a:ext cx="2584119" cy="29027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28E5D19-386A-46F1-ADC1-92ED8BAD89BC}"/>
              </a:ext>
            </a:extLst>
          </p:cNvPr>
          <p:cNvSpPr/>
          <p:nvPr/>
        </p:nvSpPr>
        <p:spPr>
          <a:xfrm>
            <a:off x="8841704" y="5967224"/>
            <a:ext cx="3133177" cy="30956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80710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圖片 22">
            <a:extLst>
              <a:ext uri="{FF2B5EF4-FFF2-40B4-BE49-F238E27FC236}">
                <a16:creationId xmlns:a16="http://schemas.microsoft.com/office/drawing/2014/main" id="{89EB5E27-78A8-49D1-9EB0-4F2B8C69CE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2290" y="6042768"/>
            <a:ext cx="7647419" cy="833831"/>
          </a:xfrm>
          <a:prstGeom prst="rect">
            <a:avLst/>
          </a:prstGeom>
        </p:spPr>
      </p:pic>
      <p:sp>
        <p:nvSpPr>
          <p:cNvPr id="3" name="標題 2">
            <a:extLst>
              <a:ext uri="{FF2B5EF4-FFF2-40B4-BE49-F238E27FC236}">
                <a16:creationId xmlns:a16="http://schemas.microsoft.com/office/drawing/2014/main" id="{ED3998CD-05C3-4CF9-840E-F28BE0552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</a:rPr>
              <a:t>2.</a:t>
            </a:r>
            <a:r>
              <a:rPr lang="zh-TW" altLang="en-US" dirty="0">
                <a:latin typeface="微軟正黑體" panose="020B0604030504040204" pitchFamily="34" charset="-120"/>
              </a:rPr>
              <a:t>下載環境</a:t>
            </a:r>
            <a:endParaRPr lang="en-US" altLang="zh-TW" dirty="0">
              <a:latin typeface="微軟正黑體" panose="020B0604030504040204" pitchFamily="34" charset="-120"/>
            </a:endParaRPr>
          </a:p>
        </p:txBody>
      </p:sp>
      <p:sp>
        <p:nvSpPr>
          <p:cNvPr id="18" name="內容版面配置區 1">
            <a:extLst>
              <a:ext uri="{FF2B5EF4-FFF2-40B4-BE49-F238E27FC236}">
                <a16:creationId xmlns:a16="http://schemas.microsoft.com/office/drawing/2014/main" id="{C0385CB8-4131-460E-96BD-92F0D4C6B9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719" y="1550782"/>
            <a:ext cx="10585495" cy="4592862"/>
          </a:xfrm>
        </p:spPr>
        <p:txBody>
          <a:bodyPr>
            <a:normAutofit lnSpcReduction="10000"/>
          </a:bodyPr>
          <a:lstStyle/>
          <a:p>
            <a:r>
              <a:rPr lang="en-US" altLang="zh-TW" dirty="0"/>
              <a:t>5.</a:t>
            </a:r>
            <a:r>
              <a:rPr lang="zh-TW" altLang="en-US" dirty="0"/>
              <a:t>到</a:t>
            </a:r>
            <a:r>
              <a:rPr lang="en-US" altLang="zh-TW" dirty="0" err="1"/>
              <a:t>pytorch</a:t>
            </a:r>
            <a:r>
              <a:rPr lang="zh-TW" altLang="en-US" dirty="0"/>
              <a:t>官方</a:t>
            </a:r>
            <a:endParaRPr lang="en-US" altLang="zh-TW" dirty="0"/>
          </a:p>
          <a:p>
            <a:pPr lvl="1"/>
            <a:r>
              <a:rPr lang="en-US" altLang="zh-TW" dirty="0">
                <a:hlinkClick r:id="rId3"/>
              </a:rPr>
              <a:t>https://pytorch.org/get-started/locally/</a:t>
            </a:r>
            <a:endParaRPr lang="en-US" altLang="zh-TW" dirty="0"/>
          </a:p>
          <a:p>
            <a:r>
              <a:rPr lang="en-US" altLang="zh-TW" dirty="0"/>
              <a:t>6.</a:t>
            </a:r>
            <a:r>
              <a:rPr lang="zh-TW" altLang="en-US" dirty="0"/>
              <a:t>複製</a:t>
            </a:r>
            <a:r>
              <a:rPr lang="en-US" altLang="zh-TW" dirty="0" err="1"/>
              <a:t>pytorch</a:t>
            </a:r>
            <a:r>
              <a:rPr lang="zh-TW" altLang="en-US" dirty="0"/>
              <a:t>安裝指令</a:t>
            </a:r>
            <a:endParaRPr lang="en-US" altLang="zh-TW" dirty="0"/>
          </a:p>
          <a:p>
            <a:pPr lvl="1"/>
            <a:r>
              <a:rPr lang="zh-TW" altLang="en-US" dirty="0"/>
              <a:t>選擇</a:t>
            </a:r>
            <a:r>
              <a:rPr lang="en-US" altLang="zh-TW" dirty="0"/>
              <a:t>pip/python/cuda11.7 11.8</a:t>
            </a:r>
            <a:r>
              <a:rPr lang="zh-TW" altLang="en-US" dirty="0"/>
              <a:t>皆可</a:t>
            </a:r>
            <a:endParaRPr lang="en-US" altLang="zh-TW" dirty="0"/>
          </a:p>
          <a:p>
            <a:pPr lvl="1"/>
            <a:r>
              <a:rPr lang="zh-TW" altLang="en-US" dirty="0"/>
              <a:t>將安裝指令最前面的</a:t>
            </a:r>
            <a:r>
              <a:rPr lang="en-US" altLang="zh-TW" dirty="0"/>
              <a:t>pip3</a:t>
            </a:r>
            <a:r>
              <a:rPr lang="zh-TW" altLang="en-US" dirty="0"/>
              <a:t>去掉</a:t>
            </a:r>
            <a:r>
              <a:rPr lang="en-US" altLang="zh-TW" dirty="0"/>
              <a:t>3</a:t>
            </a:r>
            <a:r>
              <a:rPr lang="zh-TW" altLang="en-US" dirty="0"/>
              <a:t>得到</a:t>
            </a:r>
            <a:endParaRPr lang="en-US" altLang="zh-TW" dirty="0"/>
          </a:p>
          <a:p>
            <a:pPr lvl="1"/>
            <a:r>
              <a:rPr lang="en-US" altLang="zh-TW" dirty="0"/>
              <a:t>pip install torch </a:t>
            </a:r>
            <a:r>
              <a:rPr lang="en-US" altLang="zh-TW" dirty="0" err="1"/>
              <a:t>torchvision</a:t>
            </a:r>
            <a:r>
              <a:rPr lang="en-US" altLang="zh-TW" dirty="0"/>
              <a:t> </a:t>
            </a:r>
            <a:r>
              <a:rPr lang="en-US" altLang="zh-TW" dirty="0" err="1"/>
              <a:t>torchaudio</a:t>
            </a:r>
            <a:r>
              <a:rPr lang="en-US" altLang="zh-TW" dirty="0"/>
              <a:t> --index-</a:t>
            </a:r>
            <a:r>
              <a:rPr lang="en-US" altLang="zh-TW" dirty="0" err="1"/>
              <a:t>url</a:t>
            </a:r>
            <a:r>
              <a:rPr lang="en-US" altLang="zh-TW" dirty="0"/>
              <a:t> </a:t>
            </a:r>
            <a:r>
              <a:rPr lang="en-US" altLang="zh-TW" dirty="0">
                <a:hlinkClick r:id="rId4"/>
              </a:rPr>
              <a:t>https://download.pytorch.org/whl/cu117</a:t>
            </a:r>
            <a:endParaRPr lang="en-US" altLang="zh-TW" dirty="0"/>
          </a:p>
          <a:p>
            <a:r>
              <a:rPr lang="en-US" altLang="zh-TW" dirty="0"/>
              <a:t>7.</a:t>
            </a:r>
            <a:r>
              <a:rPr lang="zh-TW" altLang="en-US" dirty="0"/>
              <a:t>將指令輸入</a:t>
            </a:r>
            <a:r>
              <a:rPr lang="en-US" altLang="zh-TW" dirty="0"/>
              <a:t>terminal</a:t>
            </a:r>
            <a:r>
              <a:rPr lang="zh-TW" altLang="en-US" dirty="0"/>
              <a:t>介面中</a:t>
            </a:r>
            <a:endParaRPr lang="en-US" altLang="zh-TW" dirty="0"/>
          </a:p>
          <a:p>
            <a:pPr lvl="1"/>
            <a:r>
              <a:rPr lang="zh-TW" altLang="en-US" dirty="0"/>
              <a:t>看到</a:t>
            </a:r>
            <a:r>
              <a:rPr lang="en-US" altLang="zh-TW" dirty="0"/>
              <a:t>successfully</a:t>
            </a:r>
            <a:r>
              <a:rPr lang="zh-TW" altLang="en-US" dirty="0"/>
              <a:t>代表安裝成功</a:t>
            </a:r>
            <a:endParaRPr lang="en-US" altLang="zh-TW" dirty="0"/>
          </a:p>
          <a:p>
            <a:pPr lvl="1"/>
            <a:r>
              <a:rPr lang="zh-TW" altLang="en-US" dirty="0"/>
              <a:t>如果看到</a:t>
            </a:r>
            <a:r>
              <a:rPr lang="en-US" altLang="zh-TW" dirty="0"/>
              <a:t>warring</a:t>
            </a:r>
            <a:r>
              <a:rPr lang="zh-TW" altLang="en-US" dirty="0"/>
              <a:t>不要害怕只要不要是</a:t>
            </a:r>
            <a:r>
              <a:rPr lang="en-US" altLang="zh-TW" dirty="0"/>
              <a:t>error</a:t>
            </a:r>
            <a:r>
              <a:rPr lang="zh-TW" altLang="en-US" dirty="0"/>
              <a:t>最後有</a:t>
            </a:r>
            <a:r>
              <a:rPr lang="en-US" altLang="zh-TW" dirty="0"/>
              <a:t>success</a:t>
            </a:r>
            <a:r>
              <a:rPr lang="zh-TW" altLang="en-US" dirty="0"/>
              <a:t>就沒問題</a:t>
            </a:r>
            <a:endParaRPr lang="en-US" altLang="zh-TW" dirty="0"/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246DFC03-CD18-4246-AB6D-9F66496C77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6352" y="68588"/>
            <a:ext cx="4537030" cy="3582443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3ED40482-403A-4FA1-B994-0D6406F57D8E}"/>
              </a:ext>
            </a:extLst>
          </p:cNvPr>
          <p:cNvSpPr/>
          <p:nvPr/>
        </p:nvSpPr>
        <p:spPr>
          <a:xfrm>
            <a:off x="8509589" y="2811577"/>
            <a:ext cx="3239825" cy="38734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1" name="圖片 20">
            <a:extLst>
              <a:ext uri="{FF2B5EF4-FFF2-40B4-BE49-F238E27FC236}">
                <a16:creationId xmlns:a16="http://schemas.microsoft.com/office/drawing/2014/main" id="{308D198D-C071-4B3B-B5DF-AAE26A5C45C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4811" b="20611"/>
          <a:stretch/>
        </p:blipFill>
        <p:spPr>
          <a:xfrm>
            <a:off x="2109087" y="5629643"/>
            <a:ext cx="8428450" cy="480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2832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ED3998CD-05C3-4CF9-840E-F28BE0552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</a:rPr>
              <a:t>2.</a:t>
            </a:r>
            <a:r>
              <a:rPr lang="zh-TW" altLang="en-US" dirty="0">
                <a:latin typeface="微軟正黑體" panose="020B0604030504040204" pitchFamily="34" charset="-120"/>
              </a:rPr>
              <a:t>下載環境</a:t>
            </a:r>
            <a:endParaRPr lang="en-US" altLang="zh-TW" dirty="0">
              <a:latin typeface="微軟正黑體" panose="020B0604030504040204" pitchFamily="34" charset="-120"/>
            </a:endParaRPr>
          </a:p>
        </p:txBody>
      </p:sp>
      <p:sp>
        <p:nvSpPr>
          <p:cNvPr id="18" name="內容版面配置區 1">
            <a:extLst>
              <a:ext uri="{FF2B5EF4-FFF2-40B4-BE49-F238E27FC236}">
                <a16:creationId xmlns:a16="http://schemas.microsoft.com/office/drawing/2014/main" id="{C0385CB8-4131-460E-96BD-92F0D4C6B9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719" y="1550782"/>
            <a:ext cx="10585495" cy="4592862"/>
          </a:xfrm>
        </p:spPr>
        <p:txBody>
          <a:bodyPr>
            <a:normAutofit/>
          </a:bodyPr>
          <a:lstStyle/>
          <a:p>
            <a:r>
              <a:rPr lang="en-US" altLang="zh-TW" dirty="0"/>
              <a:t>8.</a:t>
            </a:r>
            <a:r>
              <a:rPr lang="zh-TW" altLang="en-US" dirty="0"/>
              <a:t>將指令輸入</a:t>
            </a:r>
            <a:r>
              <a:rPr lang="en-US" altLang="zh-TW" dirty="0"/>
              <a:t>terminal</a:t>
            </a:r>
            <a:r>
              <a:rPr lang="zh-TW" altLang="en-US" dirty="0"/>
              <a:t>介面中</a:t>
            </a:r>
            <a:endParaRPr lang="en-US" altLang="zh-TW" dirty="0"/>
          </a:p>
          <a:p>
            <a:pPr lvl="1"/>
            <a:r>
              <a:rPr lang="en-US" altLang="zh-TW" dirty="0"/>
              <a:t>pip install -r requirements.txt</a:t>
            </a:r>
          </a:p>
          <a:p>
            <a:pPr lvl="1"/>
            <a:r>
              <a:rPr lang="zh-TW" altLang="en-US" dirty="0"/>
              <a:t>會自動安裝</a:t>
            </a:r>
            <a:r>
              <a:rPr lang="en-US" altLang="zh-TW" dirty="0"/>
              <a:t>request.txt</a:t>
            </a:r>
            <a:r>
              <a:rPr lang="zh-TW" altLang="en-US" dirty="0"/>
              <a:t>中指定的套件</a:t>
            </a:r>
            <a:endParaRPr lang="en-US" altLang="zh-TW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C9E16504-DB7C-4302-9EF5-FE2ECF0787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786" y="4168663"/>
            <a:ext cx="8592749" cy="523948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FFF11C99-3E2A-4BE2-8843-323E079D15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8158" y="4791069"/>
            <a:ext cx="7211431" cy="1190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8453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ED3998CD-05C3-4CF9-840E-F28BE0552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</a:rPr>
              <a:t>2.</a:t>
            </a:r>
            <a:r>
              <a:rPr lang="zh-TW" altLang="en-US" dirty="0">
                <a:latin typeface="微軟正黑體" panose="020B0604030504040204" pitchFamily="34" charset="-120"/>
              </a:rPr>
              <a:t>下載環境</a:t>
            </a:r>
            <a:endParaRPr lang="en-US" altLang="zh-TW" dirty="0">
              <a:latin typeface="微軟正黑體" panose="020B0604030504040204" pitchFamily="34" charset="-120"/>
            </a:endParaRPr>
          </a:p>
        </p:txBody>
      </p:sp>
      <p:sp>
        <p:nvSpPr>
          <p:cNvPr id="18" name="內容版面配置區 1">
            <a:extLst>
              <a:ext uri="{FF2B5EF4-FFF2-40B4-BE49-F238E27FC236}">
                <a16:creationId xmlns:a16="http://schemas.microsoft.com/office/drawing/2014/main" id="{C0385CB8-4131-460E-96BD-92F0D4C6B9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719" y="1550782"/>
            <a:ext cx="10585495" cy="4592862"/>
          </a:xfrm>
        </p:spPr>
        <p:txBody>
          <a:bodyPr>
            <a:normAutofit/>
          </a:bodyPr>
          <a:lstStyle/>
          <a:p>
            <a:r>
              <a:rPr lang="en-US" altLang="zh-TW" dirty="0"/>
              <a:t>9.</a:t>
            </a:r>
            <a:r>
              <a:rPr lang="zh-TW" altLang="en-US" dirty="0"/>
              <a:t>確認環境是否</a:t>
            </a:r>
            <a:r>
              <a:rPr lang="en-US" altLang="zh-TW" dirty="0"/>
              <a:t>OK</a:t>
            </a:r>
          </a:p>
          <a:p>
            <a:pPr lvl="1"/>
            <a:r>
              <a:rPr lang="zh-TW" altLang="en-US" dirty="0"/>
              <a:t>將指令輸入</a:t>
            </a:r>
            <a:r>
              <a:rPr lang="en-US" altLang="zh-TW" dirty="0"/>
              <a:t>terminal</a:t>
            </a:r>
            <a:r>
              <a:rPr lang="zh-TW" altLang="en-US" dirty="0"/>
              <a:t>介面中</a:t>
            </a:r>
            <a:endParaRPr lang="en-US" altLang="zh-TW" dirty="0"/>
          </a:p>
          <a:p>
            <a:pPr lvl="1"/>
            <a:r>
              <a:rPr lang="en-US" altLang="zh-TW" dirty="0"/>
              <a:t>python detect.py --weights yolov5s.pt --</a:t>
            </a:r>
            <a:r>
              <a:rPr lang="en-US" altLang="zh-TW" dirty="0" err="1"/>
              <a:t>img</a:t>
            </a:r>
            <a:r>
              <a:rPr lang="en-US" altLang="zh-TW" dirty="0"/>
              <a:t> 640 --conf 0.25</a:t>
            </a:r>
          </a:p>
          <a:p>
            <a:pPr lvl="1"/>
            <a:r>
              <a:rPr lang="zh-TW" altLang="en-US" dirty="0"/>
              <a:t>最後如果看到花費時間以及有儲存影像代表環境沒問題</a:t>
            </a:r>
            <a:endParaRPr lang="en-US" altLang="zh-TW" dirty="0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36168A3F-D45D-48CB-8850-0DDFE56CC2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405" y="3419904"/>
            <a:ext cx="6944357" cy="3370583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30B02766-E8EA-4D57-8407-2905FEAFC1A7}"/>
              </a:ext>
            </a:extLst>
          </p:cNvPr>
          <p:cNvSpPr/>
          <p:nvPr/>
        </p:nvSpPr>
        <p:spPr>
          <a:xfrm>
            <a:off x="1122405" y="6473885"/>
            <a:ext cx="5058458" cy="31660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04469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ED3998CD-05C3-4CF9-840E-F28BE0552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</a:rPr>
              <a:t>3.yolo</a:t>
            </a:r>
            <a:r>
              <a:rPr lang="zh-TW" altLang="en-US" dirty="0">
                <a:latin typeface="微軟正黑體" panose="020B0604030504040204" pitchFamily="34" charset="-120"/>
              </a:rPr>
              <a:t>訓練</a:t>
            </a:r>
            <a:r>
              <a:rPr lang="en-US" altLang="zh-TW" dirty="0">
                <a:latin typeface="微軟正黑體" panose="020B0604030504040204" pitchFamily="34" charset="-120"/>
              </a:rPr>
              <a:t>-</a:t>
            </a:r>
            <a:r>
              <a:rPr lang="zh-TW" altLang="en-US" dirty="0">
                <a:latin typeface="微軟正黑體" panose="020B0604030504040204" pitchFamily="34" charset="-120"/>
              </a:rPr>
              <a:t>流程</a:t>
            </a:r>
            <a:endParaRPr lang="en-US" altLang="zh-TW" dirty="0">
              <a:latin typeface="微軟正黑體" panose="020B0604030504040204" pitchFamily="34" charset="-120"/>
            </a:endParaRPr>
          </a:p>
        </p:txBody>
      </p:sp>
      <p:sp>
        <p:nvSpPr>
          <p:cNvPr id="18" name="內容版面配置區 1">
            <a:extLst>
              <a:ext uri="{FF2B5EF4-FFF2-40B4-BE49-F238E27FC236}">
                <a16:creationId xmlns:a16="http://schemas.microsoft.com/office/drawing/2014/main" id="{C0385CB8-4131-460E-96BD-92F0D4C6B9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719" y="1550782"/>
            <a:ext cx="10585495" cy="4592862"/>
          </a:xfrm>
        </p:spPr>
        <p:txBody>
          <a:bodyPr>
            <a:normAutofit/>
          </a:bodyPr>
          <a:lstStyle/>
          <a:p>
            <a:r>
              <a:rPr lang="zh-TW" altLang="en-US" sz="2800" b="0" cap="none" spc="0" dirty="0">
                <a:ln w="0"/>
                <a:latin typeface="微軟正黑體" panose="020B0604030504040204" pitchFamily="34" charset="-120"/>
                <a:ea typeface="微軟正黑體" panose="020B0604030504040204" pitchFamily="34" charset="-120"/>
              </a:rPr>
              <a:t>此流程只適用於</a:t>
            </a:r>
            <a:r>
              <a:rPr lang="en-US" altLang="zh-TW" sz="2800" b="0" cap="none" spc="0" dirty="0">
                <a:ln w="0"/>
                <a:latin typeface="微軟正黑體" panose="020B0604030504040204" pitchFamily="34" charset="-120"/>
                <a:ea typeface="微軟正黑體" panose="020B0604030504040204" pitchFamily="34" charset="-120"/>
              </a:rPr>
              <a:t>YOLO</a:t>
            </a:r>
          </a:p>
          <a:p>
            <a:r>
              <a:rPr lang="zh-TW" altLang="en-US" sz="2800" b="0" cap="none" spc="0" dirty="0">
                <a:ln w="0"/>
                <a:latin typeface="微軟正黑體" panose="020B0604030504040204" pitchFamily="34" charset="-120"/>
                <a:ea typeface="微軟正黑體" panose="020B0604030504040204" pitchFamily="34" charset="-120"/>
              </a:rPr>
              <a:t>不同的模型</a:t>
            </a:r>
            <a:r>
              <a:rPr lang="zh-TW" altLang="en-US" dirty="0">
                <a:ln w="0"/>
                <a:latin typeface="微軟正黑體" panose="020B0604030504040204" pitchFamily="34" charset="-120"/>
              </a:rPr>
              <a:t>訓練過程會有微小差異，但不會差別太多</a:t>
            </a:r>
            <a:endParaRPr lang="en-US" altLang="zh-TW" dirty="0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2C12A26-3571-4833-8E1C-1C9550051982}"/>
              </a:ext>
            </a:extLst>
          </p:cNvPr>
          <p:cNvSpPr/>
          <p:nvPr/>
        </p:nvSpPr>
        <p:spPr>
          <a:xfrm>
            <a:off x="1223132" y="3244645"/>
            <a:ext cx="2369575" cy="12506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標註資料</a:t>
            </a:r>
            <a:endParaRPr lang="en-US" altLang="zh-TW" b="1" dirty="0">
              <a:solidFill>
                <a:srgbClr val="FF0000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最重要的一步</a:t>
            </a:r>
            <a:endParaRPr lang="en-US" altLang="zh-TW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訓練</a:t>
            </a:r>
            <a:r>
              <a:rPr lang="en-US" altLang="zh-TW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AI</a:t>
            </a:r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95%</a:t>
            </a:r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的成果都取決於標註的狀況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1658342-F18C-4976-B597-C8021FA41836}"/>
              </a:ext>
            </a:extLst>
          </p:cNvPr>
          <p:cNvSpPr/>
          <p:nvPr/>
        </p:nvSpPr>
        <p:spPr>
          <a:xfrm>
            <a:off x="4303895" y="3244645"/>
            <a:ext cx="2512143" cy="12506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將標註檔</a:t>
            </a:r>
            <a:r>
              <a:rPr lang="en-US" altLang="zh-TW" b="1" dirty="0"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.xml</a:t>
            </a:r>
            <a:r>
              <a:rPr lang="zh-TW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轉成</a:t>
            </a:r>
            <a:r>
              <a:rPr lang="en-US" altLang="zh-TW" b="1" dirty="0"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.txt</a:t>
            </a:r>
          </a:p>
          <a:p>
            <a:pPr algn="ctr"/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因標記出來為</a:t>
            </a:r>
            <a:r>
              <a:rPr lang="en-US" altLang="zh-TW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.xml</a:t>
            </a:r>
          </a:p>
          <a:p>
            <a:pPr algn="ctr"/>
            <a:r>
              <a:rPr lang="en-US" altLang="zh-TW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Yolo</a:t>
            </a:r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訓練需要</a:t>
            </a:r>
            <a:r>
              <a:rPr lang="en-US" altLang="zh-TW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txt</a:t>
            </a:r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還需要經過轉換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63A0F3B-BA29-42BC-9A4C-A474B0FA8C65}"/>
              </a:ext>
            </a:extLst>
          </p:cNvPr>
          <p:cNvSpPr/>
          <p:nvPr/>
        </p:nvSpPr>
        <p:spPr>
          <a:xfrm>
            <a:off x="7545704" y="3244645"/>
            <a:ext cx="2600632" cy="12506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拆分資料</a:t>
            </a:r>
            <a:endParaRPr lang="en-US" altLang="zh-TW" b="1" dirty="0">
              <a:solidFill>
                <a:srgbClr val="FF0000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將所有訓練資料拆分成訓練集與驗證集</a:t>
            </a:r>
            <a:endParaRPr lang="en-US" altLang="zh-TW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比例可自行訂常見為</a:t>
            </a:r>
            <a:r>
              <a:rPr lang="en-US" altLang="zh-TW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8:2</a:t>
            </a:r>
            <a:endParaRPr lang="zh-TW" altLang="en-US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C7ACD45-6F93-4C7C-93A1-E6FEA66F2052}"/>
              </a:ext>
            </a:extLst>
          </p:cNvPr>
          <p:cNvSpPr/>
          <p:nvPr/>
        </p:nvSpPr>
        <p:spPr>
          <a:xfrm>
            <a:off x="1138575" y="3073563"/>
            <a:ext cx="5728916" cy="15456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83BEACB-9886-4AD6-A8F0-4B5FF65D8E8E}"/>
              </a:ext>
            </a:extLst>
          </p:cNvPr>
          <p:cNvSpPr/>
          <p:nvPr/>
        </p:nvSpPr>
        <p:spPr>
          <a:xfrm>
            <a:off x="3215461" y="2697439"/>
            <a:ext cx="100424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2400" dirty="0">
                <a:ln w="0"/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YOLO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DEC0159D-F70B-4C74-927D-9199854B06DF}"/>
              </a:ext>
            </a:extLst>
          </p:cNvPr>
          <p:cNvSpPr/>
          <p:nvPr/>
        </p:nvSpPr>
        <p:spPr>
          <a:xfrm>
            <a:off x="1459106" y="5130696"/>
            <a:ext cx="2600632" cy="12506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設定參數</a:t>
            </a:r>
            <a:endParaRPr lang="en-US" altLang="zh-TW" b="1" dirty="0">
              <a:solidFill>
                <a:srgbClr val="FF0000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不同的模型需要設定的參數會有些微差異</a:t>
            </a:r>
            <a:endParaRPr lang="en-US" altLang="zh-TW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後續會詳解</a:t>
            </a:r>
            <a:r>
              <a:rPr lang="en-US" altLang="zh-TW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yolo</a:t>
            </a:r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參數</a:t>
            </a:r>
            <a:endParaRPr lang="en-US" altLang="zh-TW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15" name="接點: 肘形 14">
            <a:extLst>
              <a:ext uri="{FF2B5EF4-FFF2-40B4-BE49-F238E27FC236}">
                <a16:creationId xmlns:a16="http://schemas.microsoft.com/office/drawing/2014/main" id="{5751C0A1-420B-41B1-98EB-88A45E714D66}"/>
              </a:ext>
            </a:extLst>
          </p:cNvPr>
          <p:cNvCxnSpPr>
            <a:stCxn id="9" idx="3"/>
            <a:endCxn id="14" idx="1"/>
          </p:cNvCxnSpPr>
          <p:nvPr/>
        </p:nvCxnSpPr>
        <p:spPr>
          <a:xfrm flipH="1">
            <a:off x="1459106" y="3869977"/>
            <a:ext cx="8687230" cy="1886051"/>
          </a:xfrm>
          <a:prstGeom prst="bentConnector5">
            <a:avLst>
              <a:gd name="adj1" fmla="val -2631"/>
              <a:gd name="adj2" fmla="val 50000"/>
              <a:gd name="adj3" fmla="val 102631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單箭頭接點 22">
            <a:extLst>
              <a:ext uri="{FF2B5EF4-FFF2-40B4-BE49-F238E27FC236}">
                <a16:creationId xmlns:a16="http://schemas.microsoft.com/office/drawing/2014/main" id="{3EB7F67E-4AA5-4924-8031-188A06E288A7}"/>
              </a:ext>
            </a:extLst>
          </p:cNvPr>
          <p:cNvCxnSpPr>
            <a:cxnSpLocks/>
            <a:stCxn id="14" idx="3"/>
            <a:endCxn id="30" idx="1"/>
          </p:cNvCxnSpPr>
          <p:nvPr/>
        </p:nvCxnSpPr>
        <p:spPr>
          <a:xfrm>
            <a:off x="4059738" y="5756028"/>
            <a:ext cx="805432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單箭頭接點 23">
            <a:extLst>
              <a:ext uri="{FF2B5EF4-FFF2-40B4-BE49-F238E27FC236}">
                <a16:creationId xmlns:a16="http://schemas.microsoft.com/office/drawing/2014/main" id="{FCA1D4D9-FA86-42D7-9E44-DBE0468088FE}"/>
              </a:ext>
            </a:extLst>
          </p:cNvPr>
          <p:cNvCxnSpPr>
            <a:cxnSpLocks/>
            <a:stCxn id="2" idx="3"/>
            <a:endCxn id="7" idx="1"/>
          </p:cNvCxnSpPr>
          <p:nvPr/>
        </p:nvCxnSpPr>
        <p:spPr>
          <a:xfrm>
            <a:off x="3592707" y="3869977"/>
            <a:ext cx="711188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單箭頭接點 26">
            <a:extLst>
              <a:ext uri="{FF2B5EF4-FFF2-40B4-BE49-F238E27FC236}">
                <a16:creationId xmlns:a16="http://schemas.microsoft.com/office/drawing/2014/main" id="{9F03D797-B106-4F21-A09C-C084285F03AB}"/>
              </a:ext>
            </a:extLst>
          </p:cNvPr>
          <p:cNvCxnSpPr>
            <a:cxnSpLocks/>
            <a:stCxn id="7" idx="3"/>
            <a:endCxn id="9" idx="1"/>
          </p:cNvCxnSpPr>
          <p:nvPr/>
        </p:nvCxnSpPr>
        <p:spPr>
          <a:xfrm>
            <a:off x="6816038" y="3869977"/>
            <a:ext cx="729666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>
            <a:extLst>
              <a:ext uri="{FF2B5EF4-FFF2-40B4-BE49-F238E27FC236}">
                <a16:creationId xmlns:a16="http://schemas.microsoft.com/office/drawing/2014/main" id="{F1F77683-AE49-4E47-AA15-1BBFF446DAAE}"/>
              </a:ext>
            </a:extLst>
          </p:cNvPr>
          <p:cNvSpPr/>
          <p:nvPr/>
        </p:nvSpPr>
        <p:spPr>
          <a:xfrm>
            <a:off x="4865170" y="5477890"/>
            <a:ext cx="1228864" cy="5562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開始訓練</a:t>
            </a:r>
            <a:endParaRPr lang="en-US" altLang="zh-TW" b="1" dirty="0">
              <a:solidFill>
                <a:srgbClr val="FF0000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35" name="直線單箭頭接點 34">
            <a:extLst>
              <a:ext uri="{FF2B5EF4-FFF2-40B4-BE49-F238E27FC236}">
                <a16:creationId xmlns:a16="http://schemas.microsoft.com/office/drawing/2014/main" id="{F4FDCE75-A0CC-4600-A745-A13758A3D6E6}"/>
              </a:ext>
            </a:extLst>
          </p:cNvPr>
          <p:cNvCxnSpPr>
            <a:cxnSpLocks/>
            <a:stCxn id="30" idx="3"/>
            <a:endCxn id="38" idx="1"/>
          </p:cNvCxnSpPr>
          <p:nvPr/>
        </p:nvCxnSpPr>
        <p:spPr>
          <a:xfrm>
            <a:off x="6094034" y="5756028"/>
            <a:ext cx="586923" cy="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>
            <a:extLst>
              <a:ext uri="{FF2B5EF4-FFF2-40B4-BE49-F238E27FC236}">
                <a16:creationId xmlns:a16="http://schemas.microsoft.com/office/drawing/2014/main" id="{F5039CD8-6215-428C-86D2-30BC228CD1FC}"/>
              </a:ext>
            </a:extLst>
          </p:cNvPr>
          <p:cNvSpPr/>
          <p:nvPr/>
        </p:nvSpPr>
        <p:spPr>
          <a:xfrm>
            <a:off x="6680957" y="4999626"/>
            <a:ext cx="3259456" cy="15128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查看並驗證成果</a:t>
            </a:r>
            <a:endParaRPr lang="en-US" altLang="zh-TW" b="1" dirty="0">
              <a:solidFill>
                <a:srgbClr val="FF0000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訓練結束時可以看到一些數據</a:t>
            </a:r>
            <a:endParaRPr lang="en-US" altLang="zh-TW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en-US" altLang="zh-TW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學會從這些數據判斷訓練效果</a:t>
            </a:r>
            <a:endParaRPr lang="en-US" altLang="zh-TW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en-US" altLang="zh-TW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實際驗證訓練成果</a:t>
            </a:r>
            <a:endParaRPr lang="en-US" altLang="zh-TW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178176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ED3998CD-05C3-4CF9-840E-F28BE0552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</a:rPr>
              <a:t>Ex.</a:t>
            </a:r>
            <a:r>
              <a:rPr lang="zh-TW" altLang="en-US" dirty="0">
                <a:latin typeface="微軟正黑體" panose="020B0604030504040204" pitchFamily="34" charset="-120"/>
              </a:rPr>
              <a:t>標註資料</a:t>
            </a:r>
            <a:endParaRPr lang="en-US" altLang="zh-TW" dirty="0">
              <a:latin typeface="微軟正黑體" panose="020B0604030504040204" pitchFamily="34" charset="-120"/>
            </a:endParaRPr>
          </a:p>
        </p:txBody>
      </p:sp>
      <p:sp>
        <p:nvSpPr>
          <p:cNvPr id="18" name="內容版面配置區 1">
            <a:extLst>
              <a:ext uri="{FF2B5EF4-FFF2-40B4-BE49-F238E27FC236}">
                <a16:creationId xmlns:a16="http://schemas.microsoft.com/office/drawing/2014/main" id="{C0385CB8-4131-460E-96BD-92F0D4C6B9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719" y="1550782"/>
            <a:ext cx="10585495" cy="5156784"/>
          </a:xfrm>
        </p:spPr>
        <p:txBody>
          <a:bodyPr>
            <a:normAutofit fontScale="77500" lnSpcReduction="20000"/>
          </a:bodyPr>
          <a:lstStyle/>
          <a:p>
            <a:r>
              <a:rPr lang="zh-TW" altLang="en-US" dirty="0"/>
              <a:t>標註資料分為多類</a:t>
            </a:r>
            <a:endParaRPr lang="en-US" altLang="zh-TW" dirty="0"/>
          </a:p>
          <a:p>
            <a:pPr lvl="1"/>
            <a:r>
              <a:rPr lang="zh-TW" altLang="en-US" dirty="0"/>
              <a:t>數據分類</a:t>
            </a:r>
            <a:endParaRPr lang="en-US" altLang="zh-TW" dirty="0"/>
          </a:p>
          <a:p>
            <a:pPr lvl="2"/>
            <a:r>
              <a:rPr lang="zh-TW" altLang="en-US" dirty="0"/>
              <a:t>數據資料</a:t>
            </a:r>
            <a:endParaRPr lang="en-US" altLang="zh-TW" dirty="0"/>
          </a:p>
          <a:p>
            <a:pPr lvl="3"/>
            <a:r>
              <a:rPr lang="zh-TW" altLang="en-US" dirty="0"/>
              <a:t>多用於數據預測，如股票等等</a:t>
            </a:r>
            <a:endParaRPr lang="en-US" altLang="zh-TW" dirty="0"/>
          </a:p>
          <a:p>
            <a:pPr lvl="1"/>
            <a:r>
              <a:rPr lang="zh-TW" altLang="en-US" dirty="0"/>
              <a:t>影像標註</a:t>
            </a:r>
            <a:endParaRPr lang="en-US" altLang="zh-TW" dirty="0"/>
          </a:p>
          <a:p>
            <a:pPr lvl="2"/>
            <a:r>
              <a:rPr lang="zh-TW" altLang="en-US" dirty="0"/>
              <a:t>分類</a:t>
            </a:r>
            <a:r>
              <a:rPr lang="en-US" altLang="zh-TW" dirty="0"/>
              <a:t>(Classification)</a:t>
            </a:r>
          </a:p>
          <a:p>
            <a:pPr lvl="3"/>
            <a:r>
              <a:rPr lang="zh-TW" altLang="en-US" dirty="0"/>
              <a:t>用於簡單的影像，比如判斷這張影像屬於哪一類</a:t>
            </a:r>
            <a:endParaRPr lang="en-US" altLang="zh-TW" dirty="0"/>
          </a:p>
          <a:p>
            <a:pPr lvl="3"/>
            <a:r>
              <a:rPr lang="zh-TW" altLang="en-US" dirty="0"/>
              <a:t>代表模型</a:t>
            </a:r>
            <a:r>
              <a:rPr lang="en-US" altLang="zh-TW" dirty="0" err="1"/>
              <a:t>AlexNet</a:t>
            </a:r>
            <a:r>
              <a:rPr lang="en-US" altLang="zh-TW" dirty="0"/>
              <a:t>/</a:t>
            </a:r>
            <a:r>
              <a:rPr lang="en-US" altLang="zh-TW" dirty="0" err="1"/>
              <a:t>VGGNet</a:t>
            </a:r>
            <a:r>
              <a:rPr lang="en-US" altLang="zh-TW" dirty="0"/>
              <a:t>/</a:t>
            </a:r>
            <a:r>
              <a:rPr lang="en-US" altLang="zh-TW" dirty="0" err="1"/>
              <a:t>ResNet</a:t>
            </a:r>
            <a:endParaRPr lang="en-US" altLang="zh-TW" dirty="0"/>
          </a:p>
          <a:p>
            <a:pPr lvl="3"/>
            <a:r>
              <a:rPr lang="zh-TW" altLang="en-US" dirty="0"/>
              <a:t>標註方式使用</a:t>
            </a:r>
            <a:r>
              <a:rPr lang="en-US" altLang="zh-TW" dirty="0"/>
              <a:t>csv</a:t>
            </a:r>
            <a:r>
              <a:rPr lang="zh-TW" altLang="en-US" dirty="0"/>
              <a:t>或是資料夾分類即可</a:t>
            </a:r>
            <a:endParaRPr lang="en-US" altLang="zh-TW" dirty="0"/>
          </a:p>
          <a:p>
            <a:pPr lvl="2"/>
            <a:r>
              <a:rPr lang="zh-TW" altLang="en-US" dirty="0"/>
              <a:t>物件辨識</a:t>
            </a:r>
            <a:r>
              <a:rPr lang="en-US" altLang="zh-TW" dirty="0"/>
              <a:t>(Object Detection)</a:t>
            </a:r>
          </a:p>
          <a:p>
            <a:pPr lvl="3"/>
            <a:r>
              <a:rPr lang="zh-TW" altLang="en-US" dirty="0"/>
              <a:t>用於將影像中的物件抓取出來，標標示其位置</a:t>
            </a:r>
            <a:endParaRPr lang="en-US" altLang="zh-TW" dirty="0"/>
          </a:p>
          <a:p>
            <a:pPr lvl="3"/>
            <a:r>
              <a:rPr lang="zh-TW" altLang="en-US" dirty="0"/>
              <a:t>代表模型 </a:t>
            </a:r>
            <a:r>
              <a:rPr lang="en-US" altLang="zh-TW" dirty="0"/>
              <a:t>R-CNN/YOLO/SSD</a:t>
            </a:r>
          </a:p>
          <a:p>
            <a:pPr lvl="3"/>
            <a:r>
              <a:rPr lang="zh-TW" altLang="en-US" dirty="0"/>
              <a:t>標註方式使用</a:t>
            </a:r>
            <a:r>
              <a:rPr lang="en-US" altLang="zh-TW" dirty="0" err="1"/>
              <a:t>labelImg</a:t>
            </a:r>
            <a:endParaRPr lang="en-US" altLang="zh-TW" dirty="0"/>
          </a:p>
          <a:p>
            <a:pPr lvl="2"/>
            <a:r>
              <a:rPr lang="zh-TW" altLang="en-US" dirty="0"/>
              <a:t>分割</a:t>
            </a:r>
            <a:r>
              <a:rPr lang="en-US" altLang="zh-TW" dirty="0"/>
              <a:t>(Segmentation)</a:t>
            </a:r>
          </a:p>
          <a:p>
            <a:pPr lvl="3"/>
            <a:r>
              <a:rPr lang="zh-TW" altLang="en-US" dirty="0"/>
              <a:t>用於將影像中的物件抓取出來，並切割其外觀形狀</a:t>
            </a:r>
            <a:endParaRPr lang="en-US" altLang="zh-TW" dirty="0"/>
          </a:p>
          <a:p>
            <a:pPr lvl="3"/>
            <a:r>
              <a:rPr lang="zh-TW" altLang="en-US" dirty="0"/>
              <a:t>代表模型 </a:t>
            </a:r>
            <a:r>
              <a:rPr lang="en-US" altLang="zh-TW" dirty="0"/>
              <a:t>U-Net/</a:t>
            </a:r>
            <a:r>
              <a:rPr lang="en-US" altLang="zh-TW" dirty="0" err="1"/>
              <a:t>SegNet</a:t>
            </a:r>
            <a:r>
              <a:rPr lang="en-US" altLang="zh-TW" dirty="0"/>
              <a:t>/Mask R-CNN</a:t>
            </a:r>
          </a:p>
          <a:p>
            <a:pPr lvl="3"/>
            <a:r>
              <a:rPr lang="zh-TW" altLang="en-US" dirty="0"/>
              <a:t>標註方式使用</a:t>
            </a:r>
            <a:r>
              <a:rPr lang="en-US" altLang="zh-TW" dirty="0" err="1"/>
              <a:t>labelMe</a:t>
            </a:r>
            <a:endParaRPr lang="en-US" altLang="zh-TW" dirty="0"/>
          </a:p>
        </p:txBody>
      </p:sp>
      <p:pic>
        <p:nvPicPr>
          <p:cNvPr id="8" name="Picture 2" descr="https://img-blog.csdnimg.cn/2020112019245715.png?x-oss-process=image/watermark,type_ZmFuZ3poZW5naGVpdGk,shadow_10,text_aHR0cHM6Ly9ibG9nLmNzZG4ubmV0L3llZ2VsaQ==,size_16,color_FFFFFF,t_70#pic_center">
            <a:extLst>
              <a:ext uri="{FF2B5EF4-FFF2-40B4-BE49-F238E27FC236}">
                <a16:creationId xmlns:a16="http://schemas.microsoft.com/office/drawing/2014/main" id="{70501927-9289-482B-9A75-29D6E3E1A9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7640" y="639771"/>
            <a:ext cx="5106219" cy="2114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74766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ED3998CD-05C3-4CF9-840E-F28BE0552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</a:rPr>
              <a:t>3.yolo</a:t>
            </a:r>
            <a:r>
              <a:rPr lang="zh-TW" altLang="en-US" dirty="0">
                <a:latin typeface="微軟正黑體" panose="020B0604030504040204" pitchFamily="34" charset="-120"/>
              </a:rPr>
              <a:t>訓練</a:t>
            </a:r>
            <a:r>
              <a:rPr lang="en-US" altLang="zh-TW" dirty="0">
                <a:latin typeface="微軟正黑體" panose="020B0604030504040204" pitchFamily="34" charset="-120"/>
              </a:rPr>
              <a:t>-</a:t>
            </a:r>
            <a:r>
              <a:rPr lang="zh-TW" altLang="en-US" dirty="0">
                <a:latin typeface="微軟正黑體" panose="020B0604030504040204" pitchFamily="34" charset="-120"/>
              </a:rPr>
              <a:t>標註資料</a:t>
            </a:r>
            <a:endParaRPr lang="en-US" altLang="zh-TW" dirty="0">
              <a:latin typeface="微軟正黑體" panose="020B0604030504040204" pitchFamily="34" charset="-120"/>
            </a:endParaRPr>
          </a:p>
        </p:txBody>
      </p:sp>
      <p:sp>
        <p:nvSpPr>
          <p:cNvPr id="18" name="內容版面配置區 1">
            <a:extLst>
              <a:ext uri="{FF2B5EF4-FFF2-40B4-BE49-F238E27FC236}">
                <a16:creationId xmlns:a16="http://schemas.microsoft.com/office/drawing/2014/main" id="{C0385CB8-4131-460E-96BD-92F0D4C6B9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719" y="1550782"/>
            <a:ext cx="10585495" cy="4592862"/>
          </a:xfrm>
        </p:spPr>
        <p:txBody>
          <a:bodyPr>
            <a:normAutofit/>
          </a:bodyPr>
          <a:lstStyle/>
          <a:p>
            <a:r>
              <a:rPr lang="en-US" altLang="zh-TW" dirty="0"/>
              <a:t>1.</a:t>
            </a:r>
            <a:r>
              <a:rPr lang="zh-TW" altLang="en-US" dirty="0"/>
              <a:t>下載</a:t>
            </a:r>
            <a:r>
              <a:rPr lang="en-US" altLang="zh-TW" dirty="0" err="1"/>
              <a:t>labelImg</a:t>
            </a:r>
            <a:endParaRPr lang="en-US" altLang="zh-TW" dirty="0"/>
          </a:p>
          <a:p>
            <a:pPr lvl="1"/>
            <a:r>
              <a:rPr lang="zh-TW" altLang="en-US" dirty="0"/>
              <a:t>將指令輸入</a:t>
            </a:r>
            <a:r>
              <a:rPr lang="en-US" altLang="zh-TW" dirty="0"/>
              <a:t>terminal</a:t>
            </a:r>
            <a:r>
              <a:rPr lang="zh-TW" altLang="en-US" dirty="0"/>
              <a:t>介面中</a:t>
            </a:r>
            <a:endParaRPr lang="en-US" altLang="zh-TW" dirty="0"/>
          </a:p>
          <a:p>
            <a:pPr lvl="2"/>
            <a:r>
              <a:rPr lang="en-US" altLang="zh-TW" dirty="0"/>
              <a:t>pip install </a:t>
            </a:r>
            <a:r>
              <a:rPr lang="en-US" altLang="zh-TW" dirty="0" err="1"/>
              <a:t>labelImg</a:t>
            </a:r>
            <a:endParaRPr lang="en-US" altLang="zh-TW" dirty="0"/>
          </a:p>
          <a:p>
            <a:pPr lvl="1"/>
            <a:r>
              <a:rPr lang="zh-TW" altLang="en-US" dirty="0"/>
              <a:t>將指令輸入</a:t>
            </a:r>
            <a:r>
              <a:rPr lang="en-US" altLang="zh-TW" dirty="0"/>
              <a:t>terminal</a:t>
            </a:r>
            <a:r>
              <a:rPr lang="zh-TW" altLang="en-US" dirty="0"/>
              <a:t>介面中</a:t>
            </a:r>
            <a:endParaRPr lang="en-US" altLang="zh-TW" dirty="0"/>
          </a:p>
          <a:p>
            <a:pPr lvl="2"/>
            <a:r>
              <a:rPr lang="en-US" altLang="zh-TW" dirty="0" err="1"/>
              <a:t>labelImg</a:t>
            </a:r>
            <a:endParaRPr lang="en-US" altLang="zh-TW" dirty="0"/>
          </a:p>
          <a:p>
            <a:pPr lvl="1"/>
            <a:r>
              <a:rPr lang="zh-TW" altLang="en-US" dirty="0"/>
              <a:t>成功跳出</a:t>
            </a:r>
            <a:r>
              <a:rPr lang="en-US" altLang="zh-TW" dirty="0" err="1"/>
              <a:t>labelImg</a:t>
            </a:r>
            <a:r>
              <a:rPr lang="zh-TW" altLang="en-US" dirty="0"/>
              <a:t>視窗代表成功</a:t>
            </a:r>
            <a:endParaRPr lang="en-US" altLang="zh-TW" dirty="0"/>
          </a:p>
          <a:p>
            <a:pPr lvl="1"/>
            <a:endParaRPr lang="en-US" altLang="zh-TW" dirty="0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611D62D2-431E-4C00-877C-2167B88751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0597" y="4528599"/>
            <a:ext cx="3617091" cy="131894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A9BFC5DD-B528-49DA-A27F-C75D888BA4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24" y="4528599"/>
            <a:ext cx="3532878" cy="131894"/>
          </a:xfrm>
          <a:prstGeom prst="rect">
            <a:avLst/>
          </a:prstGeom>
        </p:spPr>
      </p:pic>
      <p:sp>
        <p:nvSpPr>
          <p:cNvPr id="11" name="箭號: 向右 10">
            <a:extLst>
              <a:ext uri="{FF2B5EF4-FFF2-40B4-BE49-F238E27FC236}">
                <a16:creationId xmlns:a16="http://schemas.microsoft.com/office/drawing/2014/main" id="{15F44368-6C23-4B34-BB53-9983DE64F855}"/>
              </a:ext>
            </a:extLst>
          </p:cNvPr>
          <p:cNvSpPr/>
          <p:nvPr/>
        </p:nvSpPr>
        <p:spPr>
          <a:xfrm>
            <a:off x="3690890" y="4514235"/>
            <a:ext cx="391464" cy="17636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id="{1658AEB1-E511-4943-8668-1908D8C73C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9837" y="4528599"/>
            <a:ext cx="3312563" cy="131894"/>
          </a:xfrm>
          <a:prstGeom prst="rect">
            <a:avLst/>
          </a:prstGeom>
        </p:spPr>
      </p:pic>
      <p:sp>
        <p:nvSpPr>
          <p:cNvPr id="25" name="箭號: 向右 24">
            <a:extLst>
              <a:ext uri="{FF2B5EF4-FFF2-40B4-BE49-F238E27FC236}">
                <a16:creationId xmlns:a16="http://schemas.microsoft.com/office/drawing/2014/main" id="{8E6D3E95-4A33-420C-8F5F-48C4CB9274A8}"/>
              </a:ext>
            </a:extLst>
          </p:cNvPr>
          <p:cNvSpPr/>
          <p:nvPr/>
        </p:nvSpPr>
        <p:spPr>
          <a:xfrm>
            <a:off x="7835931" y="4506361"/>
            <a:ext cx="391464" cy="17636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9" name="圖片 18">
            <a:extLst>
              <a:ext uri="{FF2B5EF4-FFF2-40B4-BE49-F238E27FC236}">
                <a16:creationId xmlns:a16="http://schemas.microsoft.com/office/drawing/2014/main" id="{ED4E28EB-06E8-46C5-BA20-7DDBDC72BE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0890" y="4884666"/>
            <a:ext cx="1962013" cy="1855608"/>
          </a:xfrm>
          <a:prstGeom prst="rect">
            <a:avLst/>
          </a:prstGeom>
        </p:spPr>
      </p:pic>
      <p:sp>
        <p:nvSpPr>
          <p:cNvPr id="28" name="箭號: 向右 27">
            <a:extLst>
              <a:ext uri="{FF2B5EF4-FFF2-40B4-BE49-F238E27FC236}">
                <a16:creationId xmlns:a16="http://schemas.microsoft.com/office/drawing/2014/main" id="{D9221638-73F1-4E5F-AECD-ADF623E168F4}"/>
              </a:ext>
            </a:extLst>
          </p:cNvPr>
          <p:cNvSpPr/>
          <p:nvPr/>
        </p:nvSpPr>
        <p:spPr>
          <a:xfrm>
            <a:off x="3115972" y="5724285"/>
            <a:ext cx="391464" cy="17636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9303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ED3998CD-05C3-4CF9-840E-F28BE0552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</a:rPr>
              <a:t>3.yolo</a:t>
            </a:r>
            <a:r>
              <a:rPr lang="zh-TW" altLang="en-US" dirty="0">
                <a:latin typeface="微軟正黑體" panose="020B0604030504040204" pitchFamily="34" charset="-120"/>
              </a:rPr>
              <a:t>訓練</a:t>
            </a:r>
            <a:r>
              <a:rPr lang="en-US" altLang="zh-TW" dirty="0">
                <a:latin typeface="微軟正黑體" panose="020B0604030504040204" pitchFamily="34" charset="-120"/>
              </a:rPr>
              <a:t>-</a:t>
            </a:r>
            <a:r>
              <a:rPr lang="zh-TW" altLang="en-US" dirty="0">
                <a:latin typeface="微軟正黑體" panose="020B0604030504040204" pitchFamily="34" charset="-120"/>
              </a:rPr>
              <a:t>標註資料</a:t>
            </a:r>
            <a:endParaRPr lang="en-US" altLang="zh-TW" dirty="0">
              <a:latin typeface="微軟正黑體" panose="020B0604030504040204" pitchFamily="34" charset="-120"/>
            </a:endParaRPr>
          </a:p>
        </p:txBody>
      </p:sp>
      <p:sp>
        <p:nvSpPr>
          <p:cNvPr id="18" name="內容版面配置區 1">
            <a:extLst>
              <a:ext uri="{FF2B5EF4-FFF2-40B4-BE49-F238E27FC236}">
                <a16:creationId xmlns:a16="http://schemas.microsoft.com/office/drawing/2014/main" id="{C0385CB8-4131-460E-96BD-92F0D4C6B9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719" y="1550782"/>
            <a:ext cx="10585495" cy="4592862"/>
          </a:xfrm>
        </p:spPr>
        <p:txBody>
          <a:bodyPr>
            <a:normAutofit/>
          </a:bodyPr>
          <a:lstStyle/>
          <a:p>
            <a:r>
              <a:rPr lang="en-US" altLang="zh-TW" dirty="0"/>
              <a:t>2.labelImg</a:t>
            </a:r>
            <a:r>
              <a:rPr lang="zh-TW" altLang="en-US" dirty="0"/>
              <a:t>頁面介紹</a:t>
            </a:r>
            <a:endParaRPr lang="en-US" altLang="zh-TW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9CC82C8B-7840-410E-B5C7-6B4134C3EC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4345" y="3651701"/>
            <a:ext cx="4189796" cy="2816942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DDEE85EF-F69B-43FA-B041-EE2DAEA1B8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884" y="2089181"/>
            <a:ext cx="6875090" cy="4620528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FFD8066B-4FA4-477E-9817-493ECD009818}"/>
              </a:ext>
            </a:extLst>
          </p:cNvPr>
          <p:cNvSpPr/>
          <p:nvPr/>
        </p:nvSpPr>
        <p:spPr>
          <a:xfrm>
            <a:off x="2377440" y="2772697"/>
            <a:ext cx="466049" cy="38345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BBA8A151-0A10-4C4C-B7C4-439874941E64}"/>
              </a:ext>
            </a:extLst>
          </p:cNvPr>
          <p:cNvSpPr/>
          <p:nvPr/>
        </p:nvSpPr>
        <p:spPr>
          <a:xfrm>
            <a:off x="834765" y="2810537"/>
            <a:ext cx="1620957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1400" dirty="0">
                <a:ln w="0"/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要標註的影像位置</a:t>
            </a:r>
            <a:endParaRPr lang="en-US" altLang="zh-TW" sz="1400" dirty="0">
              <a:ln w="0"/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4633A27F-2FDC-482D-9CFE-B4D72B4D4228}"/>
              </a:ext>
            </a:extLst>
          </p:cNvPr>
          <p:cNvSpPr/>
          <p:nvPr/>
        </p:nvSpPr>
        <p:spPr>
          <a:xfrm>
            <a:off x="311971" y="3154006"/>
            <a:ext cx="198002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1400" dirty="0">
                <a:ln w="0"/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要儲存的標記檔位置</a:t>
            </a:r>
            <a:endParaRPr lang="en-US" altLang="zh-TW" sz="1400" dirty="0">
              <a:ln w="0"/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1400" dirty="0">
                <a:ln w="0"/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建議與影像在同一路徑</a:t>
            </a:r>
            <a:endParaRPr lang="en-US" altLang="zh-TW" sz="1400" dirty="0">
              <a:ln w="0"/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70640CF6-01E1-40CB-9205-F03078620407}"/>
              </a:ext>
            </a:extLst>
          </p:cNvPr>
          <p:cNvSpPr/>
          <p:nvPr/>
        </p:nvSpPr>
        <p:spPr>
          <a:xfrm>
            <a:off x="2259884" y="3154006"/>
            <a:ext cx="707491" cy="38345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04C88E23-66E4-4B9D-A7CA-7B4739F8036A}"/>
              </a:ext>
            </a:extLst>
          </p:cNvPr>
          <p:cNvSpPr/>
          <p:nvPr/>
        </p:nvSpPr>
        <p:spPr>
          <a:xfrm>
            <a:off x="7352066" y="3345734"/>
            <a:ext cx="1782908" cy="171591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200FB2E7-9756-4E03-82D0-51E585DE5AC1}"/>
              </a:ext>
            </a:extLst>
          </p:cNvPr>
          <p:cNvSpPr/>
          <p:nvPr/>
        </p:nvSpPr>
        <p:spPr>
          <a:xfrm>
            <a:off x="9046040" y="3345734"/>
            <a:ext cx="1667444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1400" dirty="0">
                <a:ln w="0"/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顯示標記過的</a:t>
            </a:r>
            <a:r>
              <a:rPr lang="en-US" altLang="zh-TW" sz="1400" dirty="0">
                <a:ln w="0"/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label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0C786BE2-A2CF-4321-B071-8350E515EB13}"/>
              </a:ext>
            </a:extLst>
          </p:cNvPr>
          <p:cNvSpPr/>
          <p:nvPr/>
        </p:nvSpPr>
        <p:spPr>
          <a:xfrm>
            <a:off x="9134974" y="5069430"/>
            <a:ext cx="2698175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1400" dirty="0">
                <a:ln w="0"/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顯示選擇的資料夾下的所有影像</a:t>
            </a:r>
            <a:endParaRPr lang="en-US" altLang="zh-TW" sz="1400" dirty="0">
              <a:ln w="0"/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75C5680C-2143-41F0-837F-24C98E6123B2}"/>
              </a:ext>
            </a:extLst>
          </p:cNvPr>
          <p:cNvSpPr/>
          <p:nvPr/>
        </p:nvSpPr>
        <p:spPr>
          <a:xfrm>
            <a:off x="7352066" y="5060172"/>
            <a:ext cx="1782908" cy="152940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4A3838E5-0DD8-4420-B13E-3C64E72EF821}"/>
              </a:ext>
            </a:extLst>
          </p:cNvPr>
          <p:cNvSpPr/>
          <p:nvPr/>
        </p:nvSpPr>
        <p:spPr>
          <a:xfrm>
            <a:off x="2287726" y="5002599"/>
            <a:ext cx="707491" cy="38345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C5348D95-B5D4-4C38-95E7-793510200C03}"/>
              </a:ext>
            </a:extLst>
          </p:cNvPr>
          <p:cNvSpPr/>
          <p:nvPr/>
        </p:nvSpPr>
        <p:spPr>
          <a:xfrm>
            <a:off x="355328" y="4890374"/>
            <a:ext cx="198708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1400" dirty="0">
                <a:ln w="0"/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不准給我切到</a:t>
            </a:r>
            <a:r>
              <a:rPr lang="en-US" altLang="zh-TW" sz="1400" dirty="0">
                <a:ln w="0"/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yolo</a:t>
            </a:r>
            <a:r>
              <a:rPr lang="zh-TW" altLang="en-US" sz="1400" dirty="0">
                <a:ln w="0"/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模式</a:t>
            </a:r>
            <a:endParaRPr lang="en-US" altLang="zh-TW" sz="1400" dirty="0">
              <a:ln w="0"/>
              <a:solidFill>
                <a:srgbClr val="FF0000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1400" dirty="0">
                <a:ln w="0"/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後續會說為甚麼</a:t>
            </a:r>
            <a:endParaRPr lang="en-US" altLang="zh-TW" sz="1400" dirty="0">
              <a:ln w="0"/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87E1F07F-7B91-4489-9CFD-6B17222829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4477" y="4625266"/>
            <a:ext cx="723052" cy="788328"/>
          </a:xfrm>
          <a:prstGeom prst="rect">
            <a:avLst/>
          </a:prstGeom>
        </p:spPr>
      </p:pic>
      <p:sp>
        <p:nvSpPr>
          <p:cNvPr id="32" name="矩形 31">
            <a:extLst>
              <a:ext uri="{FF2B5EF4-FFF2-40B4-BE49-F238E27FC236}">
                <a16:creationId xmlns:a16="http://schemas.microsoft.com/office/drawing/2014/main" id="{095D1D86-BFFE-4A24-ADDB-81E63B0B7457}"/>
              </a:ext>
            </a:extLst>
          </p:cNvPr>
          <p:cNvSpPr/>
          <p:nvPr/>
        </p:nvSpPr>
        <p:spPr>
          <a:xfrm>
            <a:off x="2390840" y="4718675"/>
            <a:ext cx="486031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1400" dirty="0">
                <a:ln w="0"/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xml</a:t>
            </a:r>
          </a:p>
        </p:txBody>
      </p:sp>
      <p:pic>
        <p:nvPicPr>
          <p:cNvPr id="33" name="圖片 32">
            <a:extLst>
              <a:ext uri="{FF2B5EF4-FFF2-40B4-BE49-F238E27FC236}">
                <a16:creationId xmlns:a16="http://schemas.microsoft.com/office/drawing/2014/main" id="{14349224-069B-4B86-9157-734AD6C80E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2072" y="4633125"/>
            <a:ext cx="765478" cy="788328"/>
          </a:xfrm>
          <a:prstGeom prst="rect">
            <a:avLst/>
          </a:prstGeom>
        </p:spPr>
      </p:pic>
      <p:sp>
        <p:nvSpPr>
          <p:cNvPr id="34" name="矩形 33">
            <a:extLst>
              <a:ext uri="{FF2B5EF4-FFF2-40B4-BE49-F238E27FC236}">
                <a16:creationId xmlns:a16="http://schemas.microsoft.com/office/drawing/2014/main" id="{E7CA06D6-78E7-44D3-B1E2-234EDDF61126}"/>
              </a:ext>
            </a:extLst>
          </p:cNvPr>
          <p:cNvSpPr/>
          <p:nvPr/>
        </p:nvSpPr>
        <p:spPr>
          <a:xfrm>
            <a:off x="3191667" y="4711653"/>
            <a:ext cx="406971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1400" dirty="0">
                <a:ln w="0"/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txt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D5FE13C9-B254-4B63-AD50-2A8B938E9075}"/>
              </a:ext>
            </a:extLst>
          </p:cNvPr>
          <p:cNvSpPr/>
          <p:nvPr/>
        </p:nvSpPr>
        <p:spPr>
          <a:xfrm>
            <a:off x="3881689" y="4711652"/>
            <a:ext cx="535724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1400" dirty="0">
                <a:ln w="0"/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json</a:t>
            </a:r>
          </a:p>
        </p:txBody>
      </p:sp>
    </p:spTree>
    <p:extLst>
      <p:ext uri="{BB962C8B-B14F-4D97-AF65-F5344CB8AC3E}">
        <p14:creationId xmlns:p14="http://schemas.microsoft.com/office/powerpoint/2010/main" val="344569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ED3998CD-05C3-4CF9-840E-F28BE0552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</a:rPr>
              <a:t>3.yolo</a:t>
            </a:r>
            <a:r>
              <a:rPr lang="zh-TW" altLang="en-US" dirty="0">
                <a:latin typeface="微軟正黑體" panose="020B0604030504040204" pitchFamily="34" charset="-120"/>
              </a:rPr>
              <a:t>訓練</a:t>
            </a:r>
            <a:r>
              <a:rPr lang="en-US" altLang="zh-TW" dirty="0">
                <a:latin typeface="微軟正黑體" panose="020B0604030504040204" pitchFamily="34" charset="-120"/>
              </a:rPr>
              <a:t>-</a:t>
            </a:r>
            <a:r>
              <a:rPr lang="zh-TW" altLang="en-US" dirty="0">
                <a:latin typeface="微軟正黑體" panose="020B0604030504040204" pitchFamily="34" charset="-120"/>
              </a:rPr>
              <a:t>標註資料</a:t>
            </a:r>
            <a:endParaRPr lang="en-US" altLang="zh-TW" dirty="0">
              <a:latin typeface="微軟正黑體" panose="020B0604030504040204" pitchFamily="34" charset="-120"/>
            </a:endParaRPr>
          </a:p>
        </p:txBody>
      </p:sp>
      <p:sp>
        <p:nvSpPr>
          <p:cNvPr id="18" name="內容版面配置區 1">
            <a:extLst>
              <a:ext uri="{FF2B5EF4-FFF2-40B4-BE49-F238E27FC236}">
                <a16:creationId xmlns:a16="http://schemas.microsoft.com/office/drawing/2014/main" id="{C0385CB8-4131-460E-96BD-92F0D4C6B9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719" y="1550782"/>
            <a:ext cx="10585495" cy="4592862"/>
          </a:xfrm>
        </p:spPr>
        <p:txBody>
          <a:bodyPr>
            <a:normAutofit/>
          </a:bodyPr>
          <a:lstStyle/>
          <a:p>
            <a:r>
              <a:rPr lang="en-US" altLang="zh-TW" dirty="0"/>
              <a:t>3.labelImg</a:t>
            </a:r>
            <a:r>
              <a:rPr lang="zh-TW" altLang="en-US" dirty="0"/>
              <a:t>快捷鍵</a:t>
            </a:r>
            <a:endParaRPr lang="en-US" altLang="zh-TW" dirty="0"/>
          </a:p>
          <a:p>
            <a:pPr lvl="1"/>
            <a:r>
              <a:rPr lang="en-US" altLang="zh-TW" dirty="0"/>
              <a:t>A/D</a:t>
            </a:r>
            <a:r>
              <a:rPr lang="zh-TW" altLang="en-US" dirty="0"/>
              <a:t>切換上下張影像</a:t>
            </a:r>
            <a:endParaRPr lang="en-US" altLang="zh-TW" dirty="0"/>
          </a:p>
          <a:p>
            <a:pPr lvl="1"/>
            <a:r>
              <a:rPr lang="en-US" altLang="zh-TW" dirty="0"/>
              <a:t>W</a:t>
            </a:r>
            <a:r>
              <a:rPr lang="zh-TW" altLang="en-US" dirty="0"/>
              <a:t>標註影像</a:t>
            </a:r>
            <a:endParaRPr lang="en-US" altLang="zh-TW" dirty="0"/>
          </a:p>
          <a:p>
            <a:r>
              <a:rPr lang="en-US" altLang="zh-TW" dirty="0"/>
              <a:t>4.</a:t>
            </a:r>
            <a:r>
              <a:rPr lang="zh-TW" altLang="en-US" dirty="0"/>
              <a:t>快捷設定</a:t>
            </a:r>
            <a:endParaRPr lang="en-US" altLang="zh-TW" dirty="0"/>
          </a:p>
          <a:p>
            <a:pPr lvl="1"/>
            <a:r>
              <a:rPr lang="en-US" altLang="zh-TW" dirty="0"/>
              <a:t>View/Auto Save mode</a:t>
            </a:r>
          </a:p>
          <a:p>
            <a:pPr lvl="1"/>
            <a:r>
              <a:rPr lang="zh-TW" altLang="en-US" dirty="0"/>
              <a:t>將此選項打開後標記有變動就會自動儲存</a:t>
            </a:r>
            <a:endParaRPr lang="en-US" altLang="zh-TW" dirty="0"/>
          </a:p>
          <a:p>
            <a:pPr lvl="1"/>
            <a:r>
              <a:rPr lang="zh-TW" altLang="en-US" dirty="0"/>
              <a:t>不用再自己手動存檔</a:t>
            </a:r>
            <a:endParaRPr lang="en-US" altLang="zh-TW" dirty="0"/>
          </a:p>
          <a:p>
            <a:endParaRPr lang="en-US" altLang="zh-TW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0370F9DC-3375-4B94-9CF0-AEF103E6EE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5206" y="3919395"/>
            <a:ext cx="3078923" cy="2775646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146A939C-A063-4F7D-A112-B0798BF8D0CA}"/>
              </a:ext>
            </a:extLst>
          </p:cNvPr>
          <p:cNvSpPr/>
          <p:nvPr/>
        </p:nvSpPr>
        <p:spPr>
          <a:xfrm>
            <a:off x="8970053" y="4263523"/>
            <a:ext cx="1179233" cy="22417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82021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7CF12757-1708-4068-B090-3EBDCFF503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844" y="3509632"/>
            <a:ext cx="11157986" cy="3300322"/>
          </a:xfrm>
          <a:prstGeom prst="rect">
            <a:avLst/>
          </a:prstGeom>
        </p:spPr>
      </p:pic>
      <p:sp>
        <p:nvSpPr>
          <p:cNvPr id="3" name="標題 2">
            <a:extLst>
              <a:ext uri="{FF2B5EF4-FFF2-40B4-BE49-F238E27FC236}">
                <a16:creationId xmlns:a16="http://schemas.microsoft.com/office/drawing/2014/main" id="{ED3998CD-05C3-4CF9-840E-F28BE0552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1537172" cy="703282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</a:rPr>
              <a:t>3.yolo</a:t>
            </a:r>
            <a:r>
              <a:rPr lang="zh-TW" altLang="en-US" dirty="0">
                <a:latin typeface="微軟正黑體" panose="020B0604030504040204" pitchFamily="34" charset="-120"/>
              </a:rPr>
              <a:t>訓練</a:t>
            </a:r>
            <a:r>
              <a:rPr lang="en-US" altLang="zh-TW" dirty="0">
                <a:latin typeface="微軟正黑體" panose="020B0604030504040204" pitchFamily="34" charset="-120"/>
              </a:rPr>
              <a:t>-</a:t>
            </a:r>
            <a:r>
              <a:rPr lang="zh-TW" altLang="en-US" dirty="0">
                <a:latin typeface="微軟正黑體" panose="020B0604030504040204" pitchFamily="34" charset="-120"/>
              </a:rPr>
              <a:t>標註資料</a:t>
            </a:r>
            <a:r>
              <a:rPr lang="en-US" altLang="zh-TW" dirty="0" err="1">
                <a:latin typeface="微軟正黑體" panose="020B0604030504040204" pitchFamily="34" charset="-120"/>
              </a:rPr>
              <a:t>EX:xml</a:t>
            </a:r>
            <a:r>
              <a:rPr lang="zh-TW" altLang="en-US" dirty="0">
                <a:latin typeface="微軟正黑體" panose="020B0604030504040204" pitchFamily="34" charset="-120"/>
              </a:rPr>
              <a:t>介紹</a:t>
            </a:r>
            <a:endParaRPr lang="en-US" altLang="zh-TW" dirty="0">
              <a:latin typeface="微軟正黑體" panose="020B0604030504040204" pitchFamily="34" charset="-120"/>
            </a:endParaRPr>
          </a:p>
        </p:txBody>
      </p:sp>
      <p:sp>
        <p:nvSpPr>
          <p:cNvPr id="18" name="內容版面配置區 1">
            <a:extLst>
              <a:ext uri="{FF2B5EF4-FFF2-40B4-BE49-F238E27FC236}">
                <a16:creationId xmlns:a16="http://schemas.microsoft.com/office/drawing/2014/main" id="{C0385CB8-4131-460E-96BD-92F0D4C6B9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719" y="1550782"/>
            <a:ext cx="10585495" cy="4592862"/>
          </a:xfrm>
        </p:spPr>
        <p:txBody>
          <a:bodyPr>
            <a:normAutofit/>
          </a:bodyPr>
          <a:lstStyle/>
          <a:p>
            <a:r>
              <a:rPr lang="zh-TW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為何要使用</a:t>
            </a:r>
            <a:r>
              <a:rPr lang="en-US" altLang="zh-TW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xml</a:t>
            </a:r>
          </a:p>
          <a:p>
            <a:pPr lvl="1"/>
            <a:r>
              <a:rPr lang="zh-TW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方便後續資料分析</a:t>
            </a:r>
            <a:endParaRPr lang="en-US" altLang="zh-TW" sz="29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/>
            <a:r>
              <a:rPr lang="en-US" altLang="zh-TW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Xml</a:t>
            </a:r>
            <a:r>
              <a:rPr lang="zh-TW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可以快速直觀的看到數據如果是</a:t>
            </a:r>
            <a:r>
              <a:rPr lang="en-US" altLang="zh-TW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txt</a:t>
            </a:r>
            <a:r>
              <a:rPr lang="zh-TW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無法第一時間看懂</a:t>
            </a:r>
            <a:endParaRPr lang="en-US" altLang="zh-TW" sz="29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也可使用</a:t>
            </a:r>
            <a:r>
              <a:rPr lang="en-US" altLang="zh-TW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json</a:t>
            </a:r>
            <a:r>
              <a:rPr lang="zh-TW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但絕對不要使用</a:t>
            </a:r>
            <a:r>
              <a:rPr lang="en-US" altLang="zh-TW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txt</a:t>
            </a:r>
          </a:p>
          <a:p>
            <a:endParaRPr lang="en-US" altLang="zh-TW" sz="29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8451241-C739-4631-9B8E-EA11F35058DC}"/>
              </a:ext>
            </a:extLst>
          </p:cNvPr>
          <p:cNvSpPr/>
          <p:nvPr/>
        </p:nvSpPr>
        <p:spPr>
          <a:xfrm>
            <a:off x="1088414" y="5231601"/>
            <a:ext cx="1819968" cy="14523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210930B-BB17-4AEE-A603-3EB9DA00DE17}"/>
              </a:ext>
            </a:extLst>
          </p:cNvPr>
          <p:cNvSpPr/>
          <p:nvPr/>
        </p:nvSpPr>
        <p:spPr>
          <a:xfrm>
            <a:off x="513831" y="4062050"/>
            <a:ext cx="2599622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zh-TW" sz="1400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name:</a:t>
            </a:r>
            <a:r>
              <a:rPr lang="zh-TW" altLang="en-US" sz="1400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類別名稱</a:t>
            </a:r>
            <a:endParaRPr lang="en-US" altLang="zh-TW" sz="1400" b="0" cap="none" spc="0" dirty="0">
              <a:ln w="0"/>
              <a:solidFill>
                <a:schemeClr val="tx1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1400" dirty="0" err="1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bndbox</a:t>
            </a:r>
            <a:r>
              <a:rPr lang="en-US" altLang="zh-TW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altLang="zh-TW" sz="1400" dirty="0" err="1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xmin</a:t>
            </a:r>
            <a:r>
              <a:rPr lang="en-US" altLang="zh-TW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):</a:t>
            </a:r>
            <a:r>
              <a:rPr lang="zh-TW" altLang="en-US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框框左上</a:t>
            </a:r>
            <a:r>
              <a:rPr lang="en-US" altLang="zh-TW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x</a:t>
            </a:r>
            <a:r>
              <a:rPr lang="zh-TW" altLang="en-US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座標</a:t>
            </a:r>
            <a:endParaRPr lang="en-US" altLang="zh-TW" sz="1400" dirty="0">
              <a:ln w="0"/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1400" dirty="0" err="1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bndbox</a:t>
            </a:r>
            <a:r>
              <a:rPr lang="en-US" altLang="zh-TW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altLang="zh-TW" sz="1400" dirty="0" err="1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ymin</a:t>
            </a:r>
            <a:r>
              <a:rPr lang="en-US" altLang="zh-TW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):</a:t>
            </a:r>
            <a:r>
              <a:rPr lang="zh-TW" altLang="en-US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框框左上</a:t>
            </a:r>
            <a:r>
              <a:rPr lang="en-US" altLang="zh-TW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y</a:t>
            </a:r>
            <a:r>
              <a:rPr lang="zh-TW" altLang="en-US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座標</a:t>
            </a:r>
            <a:endParaRPr lang="en-US" altLang="zh-TW" sz="1400" dirty="0">
              <a:ln w="0"/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1400" dirty="0" err="1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Bndbox</a:t>
            </a:r>
            <a:r>
              <a:rPr lang="en-US" altLang="zh-TW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altLang="zh-TW" sz="1400" dirty="0" err="1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xmax</a:t>
            </a:r>
            <a:r>
              <a:rPr lang="en-US" altLang="zh-TW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):</a:t>
            </a:r>
            <a:r>
              <a:rPr lang="zh-TW" altLang="en-US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框框右下</a:t>
            </a:r>
            <a:r>
              <a:rPr lang="en-US" altLang="zh-TW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x</a:t>
            </a:r>
            <a:r>
              <a:rPr lang="zh-TW" altLang="en-US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座標</a:t>
            </a:r>
            <a:endParaRPr lang="en-US" altLang="zh-TW" sz="1400" dirty="0">
              <a:ln w="0"/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1400" dirty="0" err="1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Bndbox</a:t>
            </a:r>
            <a:r>
              <a:rPr lang="en-US" altLang="zh-TW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altLang="zh-TW" sz="1400" dirty="0" err="1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xmax</a:t>
            </a:r>
            <a:r>
              <a:rPr lang="en-US" altLang="zh-TW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):</a:t>
            </a:r>
            <a:r>
              <a:rPr lang="zh-TW" altLang="en-US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框框右下</a:t>
            </a:r>
            <a:r>
              <a:rPr lang="en-US" altLang="zh-TW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y</a:t>
            </a:r>
            <a:r>
              <a:rPr lang="zh-TW" altLang="en-US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座標</a:t>
            </a:r>
            <a:endParaRPr lang="en-US" altLang="zh-TW" sz="1400" dirty="0">
              <a:ln w="0"/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971D338-314E-431B-8209-4A52948A30E7}"/>
              </a:ext>
            </a:extLst>
          </p:cNvPr>
          <p:cNvSpPr/>
          <p:nvPr/>
        </p:nvSpPr>
        <p:spPr>
          <a:xfrm>
            <a:off x="5073124" y="6088926"/>
            <a:ext cx="5020926" cy="7386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TW" altLang="en-US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類別代號 </a:t>
            </a:r>
            <a:r>
              <a:rPr lang="en-US" altLang="zh-TW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,</a:t>
            </a:r>
            <a:r>
              <a:rPr lang="zh-TW" altLang="en-US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框框中心</a:t>
            </a:r>
            <a:r>
              <a:rPr lang="en-US" altLang="zh-TW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x</a:t>
            </a:r>
            <a:r>
              <a:rPr lang="zh-TW" altLang="en-US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座標 </a:t>
            </a:r>
            <a:r>
              <a:rPr lang="en-US" altLang="zh-TW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,</a:t>
            </a:r>
            <a:r>
              <a:rPr lang="zh-TW" altLang="en-US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框框中心</a:t>
            </a:r>
            <a:r>
              <a:rPr lang="en-US" altLang="zh-TW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y</a:t>
            </a:r>
            <a:r>
              <a:rPr lang="zh-TW" altLang="en-US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座標 </a:t>
            </a:r>
            <a:r>
              <a:rPr lang="en-US" altLang="zh-TW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,</a:t>
            </a:r>
            <a:r>
              <a:rPr lang="zh-TW" altLang="en-US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框框寬度</a:t>
            </a:r>
            <a:r>
              <a:rPr lang="en-US" altLang="zh-TW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, </a:t>
            </a:r>
            <a:r>
              <a:rPr lang="zh-TW" altLang="en-US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框框高度</a:t>
            </a:r>
            <a:endParaRPr lang="en-US" altLang="zh-TW" sz="1400" dirty="0">
              <a:ln w="0"/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400" dirty="0">
                <a:ln w="0"/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類別是顯示代號，無法直覺地知道對印的名稱是甚麼</a:t>
            </a:r>
            <a:endParaRPr lang="en-US" altLang="zh-TW" sz="1400" dirty="0">
              <a:ln w="0"/>
              <a:solidFill>
                <a:srgbClr val="FF0000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400" dirty="0">
                <a:ln w="0"/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數值經過正規化，用來做資料分析還須經過轉換且不直覺</a:t>
            </a:r>
            <a:endParaRPr lang="en-US" altLang="zh-TW" sz="1400" dirty="0">
              <a:ln w="0"/>
              <a:solidFill>
                <a:srgbClr val="FF0000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5A6C7C0-5E3D-4DAB-885A-285C1BE56731}"/>
              </a:ext>
            </a:extLst>
          </p:cNvPr>
          <p:cNvSpPr/>
          <p:nvPr/>
        </p:nvSpPr>
        <p:spPr>
          <a:xfrm>
            <a:off x="3458474" y="3662547"/>
            <a:ext cx="56938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zh-TW" dirty="0">
                <a:ln w="0"/>
                <a:latin typeface="微軟正黑體" panose="020B0604030504040204" pitchFamily="34" charset="-120"/>
                <a:ea typeface="微軟正黑體" panose="020B0604030504040204" pitchFamily="34" charset="-120"/>
              </a:rPr>
              <a:t>xml</a:t>
            </a:r>
          </a:p>
        </p:txBody>
      </p:sp>
      <p:pic>
        <p:nvPicPr>
          <p:cNvPr id="15" name="圖片 14">
            <a:extLst>
              <a:ext uri="{FF2B5EF4-FFF2-40B4-BE49-F238E27FC236}">
                <a16:creationId xmlns:a16="http://schemas.microsoft.com/office/drawing/2014/main" id="{735E7BE8-13EB-4FA9-9E36-E35ECDE8EF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3124" y="5707144"/>
            <a:ext cx="2572370" cy="337551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5679D4B4-5E41-4F79-93C6-F8AB47D86080}"/>
              </a:ext>
            </a:extLst>
          </p:cNvPr>
          <p:cNvSpPr/>
          <p:nvPr/>
        </p:nvSpPr>
        <p:spPr>
          <a:xfrm>
            <a:off x="5446416" y="5860855"/>
            <a:ext cx="2199078" cy="1838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DEEBD846-D1B6-450F-9575-57A7A4242954}"/>
              </a:ext>
            </a:extLst>
          </p:cNvPr>
          <p:cNvSpPr/>
          <p:nvPr/>
        </p:nvSpPr>
        <p:spPr>
          <a:xfrm>
            <a:off x="6322443" y="5504842"/>
            <a:ext cx="467051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zh-TW" dirty="0">
                <a:ln w="0"/>
                <a:latin typeface="微軟正黑體" panose="020B0604030504040204" pitchFamily="34" charset="-120"/>
                <a:ea typeface="微軟正黑體" panose="020B0604030504040204" pitchFamily="34" charset="-120"/>
              </a:rPr>
              <a:t>txt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BF4C8B54-0F10-450E-B386-F50596C52E33}"/>
              </a:ext>
            </a:extLst>
          </p:cNvPr>
          <p:cNvSpPr/>
          <p:nvPr/>
        </p:nvSpPr>
        <p:spPr>
          <a:xfrm>
            <a:off x="6725593" y="3663373"/>
            <a:ext cx="4637496" cy="1838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2B8A48D5-798C-4291-9FCC-0EAEEF2EBC09}"/>
              </a:ext>
            </a:extLst>
          </p:cNvPr>
          <p:cNvSpPr/>
          <p:nvPr/>
        </p:nvSpPr>
        <p:spPr>
          <a:xfrm>
            <a:off x="7131924" y="3873378"/>
            <a:ext cx="1669047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zh-TW" sz="1400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label:</a:t>
            </a:r>
            <a:r>
              <a:rPr lang="zh-TW" altLang="en-US" sz="1400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類別名稱</a:t>
            </a:r>
            <a:endParaRPr lang="en-US" altLang="zh-TW" sz="1400" b="0" cap="none" spc="0" dirty="0">
              <a:ln w="0"/>
              <a:solidFill>
                <a:schemeClr val="tx1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x:</a:t>
            </a:r>
            <a:r>
              <a:rPr lang="zh-TW" altLang="en-US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框框中心點</a:t>
            </a:r>
            <a:r>
              <a:rPr lang="en-US" altLang="zh-TW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x</a:t>
            </a:r>
            <a:r>
              <a:rPr lang="zh-TW" altLang="en-US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座標</a:t>
            </a:r>
            <a:endParaRPr lang="en-US" altLang="zh-TW" sz="1400" dirty="0">
              <a:ln w="0"/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y:</a:t>
            </a:r>
            <a:r>
              <a:rPr lang="zh-TW" altLang="en-US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框框中心點</a:t>
            </a:r>
            <a:r>
              <a:rPr lang="en-US" altLang="zh-TW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y</a:t>
            </a:r>
            <a:r>
              <a:rPr lang="zh-TW" altLang="en-US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座標</a:t>
            </a:r>
            <a:endParaRPr lang="en-US" altLang="zh-TW" sz="1400" dirty="0">
              <a:ln w="0"/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width:</a:t>
            </a:r>
            <a:r>
              <a:rPr lang="zh-TW" altLang="en-US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框框寬度</a:t>
            </a:r>
            <a:endParaRPr lang="en-US" altLang="zh-TW" sz="1400" dirty="0">
              <a:ln w="0"/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height:</a:t>
            </a:r>
            <a:r>
              <a:rPr lang="zh-TW" altLang="en-US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框框高度</a:t>
            </a:r>
            <a:endParaRPr lang="en-US" altLang="zh-TW" sz="1400" dirty="0">
              <a:ln w="0"/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572350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ED3998CD-05C3-4CF9-840E-F28BE0552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1537172" cy="703282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</a:rPr>
              <a:t>3.yolo</a:t>
            </a:r>
            <a:r>
              <a:rPr lang="zh-TW" altLang="en-US" dirty="0">
                <a:latin typeface="微軟正黑體" panose="020B0604030504040204" pitchFamily="34" charset="-120"/>
              </a:rPr>
              <a:t>訓練</a:t>
            </a:r>
            <a:r>
              <a:rPr lang="en-US" altLang="zh-TW" dirty="0">
                <a:latin typeface="微軟正黑體" panose="020B0604030504040204" pitchFamily="34" charset="-120"/>
              </a:rPr>
              <a:t>-</a:t>
            </a:r>
            <a:r>
              <a:rPr lang="zh-TW" altLang="en-US" dirty="0">
                <a:latin typeface="微軟正黑體" panose="020B0604030504040204" pitchFamily="34" charset="-120"/>
              </a:rPr>
              <a:t>標註資料</a:t>
            </a:r>
            <a:r>
              <a:rPr lang="en-US" altLang="zh-TW" dirty="0">
                <a:latin typeface="微軟正黑體" panose="020B0604030504040204" pitchFamily="34" charset="-120"/>
              </a:rPr>
              <a:t>-</a:t>
            </a:r>
            <a:r>
              <a:rPr lang="zh-TW" altLang="en-US" dirty="0">
                <a:latin typeface="微軟正黑體" panose="020B0604030504040204" pitchFamily="34" charset="-120"/>
              </a:rPr>
              <a:t>如何做好標記</a:t>
            </a:r>
            <a:endParaRPr lang="en-US" altLang="zh-TW" dirty="0">
              <a:latin typeface="微軟正黑體" panose="020B0604030504040204" pitchFamily="34" charset="-120"/>
            </a:endParaRPr>
          </a:p>
        </p:txBody>
      </p:sp>
      <p:sp>
        <p:nvSpPr>
          <p:cNvPr id="18" name="內容版面配置區 1">
            <a:extLst>
              <a:ext uri="{FF2B5EF4-FFF2-40B4-BE49-F238E27FC236}">
                <a16:creationId xmlns:a16="http://schemas.microsoft.com/office/drawing/2014/main" id="{C0385CB8-4131-460E-96BD-92F0D4C6B9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719" y="1550782"/>
            <a:ext cx="10585495" cy="4592862"/>
          </a:xfrm>
        </p:spPr>
        <p:txBody>
          <a:bodyPr>
            <a:normAutofit/>
          </a:bodyPr>
          <a:lstStyle/>
          <a:p>
            <a:r>
              <a:rPr lang="en-US" altLang="zh-TW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2900" dirty="0">
                <a:latin typeface="微軟正黑體" panose="020B0604030504040204" pitchFamily="34" charset="-120"/>
              </a:rPr>
              <a:t>釐清標註類別的特徵</a:t>
            </a:r>
            <a:endParaRPr lang="en-US" altLang="zh-TW" sz="2900" dirty="0">
              <a:latin typeface="微軟正黑體" panose="020B0604030504040204" pitchFamily="34" charset="-120"/>
            </a:endParaRPr>
          </a:p>
          <a:p>
            <a:pPr lvl="1"/>
            <a:r>
              <a:rPr lang="zh-TW" altLang="en-US" sz="2900" dirty="0">
                <a:latin typeface="微軟正黑體" panose="020B0604030504040204" pitchFamily="34" charset="-120"/>
              </a:rPr>
              <a:t>此處以堆高機案子鰾住為例子</a:t>
            </a:r>
            <a:endParaRPr lang="en-US" altLang="zh-TW" sz="2900" dirty="0">
              <a:latin typeface="微軟正黑體" panose="020B0604030504040204" pitchFamily="34" charset="-120"/>
            </a:endParaRPr>
          </a:p>
          <a:p>
            <a:r>
              <a:rPr lang="en-US" altLang="zh-TW" sz="2900" dirty="0">
                <a:latin typeface="微軟正黑體" panose="020B0604030504040204" pitchFamily="34" charset="-120"/>
              </a:rPr>
              <a:t>Ex:</a:t>
            </a:r>
            <a:r>
              <a:rPr lang="zh-TW" altLang="en-US" sz="2900" dirty="0">
                <a:latin typeface="微軟正黑體" panose="020B0604030504040204" pitchFamily="34" charset="-120"/>
              </a:rPr>
              <a:t>如果發現廠商給的類別特徵太相近，請重新與廠商討論清楚</a:t>
            </a:r>
            <a:endParaRPr lang="en-US" altLang="zh-TW" sz="2900" dirty="0">
              <a:latin typeface="微軟正黑體" panose="020B0604030504040204" pitchFamily="34" charset="-120"/>
            </a:endParaRPr>
          </a:p>
          <a:p>
            <a:pPr lvl="1"/>
            <a:r>
              <a:rPr lang="zh-TW" altLang="en-US" sz="2900" dirty="0">
                <a:latin typeface="微軟正黑體" panose="020B0604030504040204" pitchFamily="34" charset="-120"/>
              </a:rPr>
              <a:t>很多時候廠商自己也分不清楚</a:t>
            </a:r>
            <a:endParaRPr lang="en-US" altLang="zh-TW" sz="2900" dirty="0">
              <a:latin typeface="微軟正黑體" panose="020B0604030504040204" pitchFamily="34" charset="-120"/>
            </a:endParaRPr>
          </a:p>
        </p:txBody>
      </p:sp>
      <p:graphicFrame>
        <p:nvGraphicFramePr>
          <p:cNvPr id="16" name="表格 15">
            <a:extLst>
              <a:ext uri="{FF2B5EF4-FFF2-40B4-BE49-F238E27FC236}">
                <a16:creationId xmlns:a16="http://schemas.microsoft.com/office/drawing/2014/main" id="{6279CDC2-31C1-4816-BCC7-83CB423936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3648889"/>
              </p:ext>
            </p:extLst>
          </p:nvPr>
        </p:nvGraphicFramePr>
        <p:xfrm>
          <a:off x="284721" y="3575008"/>
          <a:ext cx="11537173" cy="31156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4704">
                  <a:extLst>
                    <a:ext uri="{9D8B030D-6E8A-4147-A177-3AD203B41FA5}">
                      <a16:colId xmlns:a16="http://schemas.microsoft.com/office/drawing/2014/main" val="2384299510"/>
                    </a:ext>
                  </a:extLst>
                </a:gridCol>
                <a:gridCol w="2292943">
                  <a:extLst>
                    <a:ext uri="{9D8B030D-6E8A-4147-A177-3AD203B41FA5}">
                      <a16:colId xmlns:a16="http://schemas.microsoft.com/office/drawing/2014/main" val="3031062424"/>
                    </a:ext>
                  </a:extLst>
                </a:gridCol>
                <a:gridCol w="2058534">
                  <a:extLst>
                    <a:ext uri="{9D8B030D-6E8A-4147-A177-3AD203B41FA5}">
                      <a16:colId xmlns:a16="http://schemas.microsoft.com/office/drawing/2014/main" val="1771009016"/>
                    </a:ext>
                  </a:extLst>
                </a:gridCol>
                <a:gridCol w="2335563">
                  <a:extLst>
                    <a:ext uri="{9D8B030D-6E8A-4147-A177-3AD203B41FA5}">
                      <a16:colId xmlns:a16="http://schemas.microsoft.com/office/drawing/2014/main" val="1486502747"/>
                    </a:ext>
                  </a:extLst>
                </a:gridCol>
                <a:gridCol w="1790031">
                  <a:extLst>
                    <a:ext uri="{9D8B030D-6E8A-4147-A177-3AD203B41FA5}">
                      <a16:colId xmlns:a16="http://schemas.microsoft.com/office/drawing/2014/main" val="1557388647"/>
                    </a:ext>
                  </a:extLst>
                </a:gridCol>
                <a:gridCol w="2365398">
                  <a:extLst>
                    <a:ext uri="{9D8B030D-6E8A-4147-A177-3AD203B41FA5}">
                      <a16:colId xmlns:a16="http://schemas.microsoft.com/office/drawing/2014/main" val="133993907"/>
                    </a:ext>
                  </a:extLst>
                </a:gridCol>
              </a:tblGrid>
              <a:tr h="364658">
                <a:tc>
                  <a:txBody>
                    <a:bodyPr/>
                    <a:lstStyle/>
                    <a:p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類別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bag(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水箱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barricade(</a:t>
                      </a:r>
                      <a:r>
                        <a:rPr lang="zh-TW" altLang="en-US" dirty="0"/>
                        <a:t>車擋</a:t>
                      </a:r>
                      <a:r>
                        <a:rPr lang="en-US" altLang="zh-TW" dirty="0"/>
                        <a:t>)</a:t>
                      </a:r>
                      <a:endParaRPr lang="zh-TW" altLang="en-US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bicycle(</a:t>
                      </a:r>
                      <a:r>
                        <a:rPr lang="zh-TW" altLang="en-US" dirty="0"/>
                        <a:t>腳踏車</a:t>
                      </a:r>
                      <a:r>
                        <a:rPr lang="en-US" altLang="zh-TW" dirty="0"/>
                        <a:t>)</a:t>
                      </a:r>
                      <a:endParaRPr lang="zh-TW" altLang="en-US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cones(</a:t>
                      </a:r>
                      <a:r>
                        <a:rPr lang="zh-TW" altLang="en-US" dirty="0"/>
                        <a:t>三角錐</a:t>
                      </a:r>
                      <a:r>
                        <a:rPr lang="en-US" altLang="zh-TW" dirty="0"/>
                        <a:t>)</a:t>
                      </a:r>
                      <a:endParaRPr lang="zh-TW" altLang="en-US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drum(</a:t>
                      </a:r>
                      <a:r>
                        <a:rPr lang="zh-TW" altLang="en-US" dirty="0"/>
                        <a:t>鐵桶</a:t>
                      </a:r>
                      <a:r>
                        <a:rPr lang="en-US" altLang="zh-TW" dirty="0"/>
                        <a:t>)</a:t>
                      </a:r>
                      <a:endParaRPr lang="zh-TW" altLang="en-US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1155409"/>
                  </a:ext>
                </a:extLst>
              </a:tr>
              <a:tr h="693901">
                <a:tc>
                  <a:txBody>
                    <a:bodyPr/>
                    <a:lstStyle/>
                    <a:p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圖案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546464"/>
                  </a:ext>
                </a:extLst>
              </a:tr>
              <a:tr h="468735">
                <a:tc>
                  <a:txBody>
                    <a:bodyPr/>
                    <a:lstStyle/>
                    <a:p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特徵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1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方形外光上有</a:t>
                      </a:r>
                      <a:r>
                        <a:rPr lang="zh-TW" altLang="en-US" sz="140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一格格網格狀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1400" kern="12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一個面由</a:t>
                      </a:r>
                      <a:r>
                        <a:rPr lang="zh-TW" altLang="en-US" sz="1400" kern="120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多條管子</a:t>
                      </a:r>
                      <a:r>
                        <a:rPr lang="zh-TW" altLang="en-US" sz="1400" kern="12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構成的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1400" kern="12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腳踏車</a:t>
                      </a:r>
                      <a:r>
                        <a:rPr lang="zh-TW" altLang="en-US" sz="1400" kern="120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輪子形狀以及車體骨架夠明顯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1400" kern="12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三角形</a:t>
                      </a:r>
                      <a:r>
                        <a:rPr lang="zh-TW" altLang="en-US" sz="1400" kern="120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錐體紅色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1400" kern="12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鐵製</a:t>
                      </a:r>
                      <a:r>
                        <a:rPr lang="zh-TW" altLang="en-US" sz="1400" kern="120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圓柱體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4153516"/>
                  </a:ext>
                </a:extLst>
              </a:tr>
              <a:tr h="364658">
                <a:tc>
                  <a:txBody>
                    <a:bodyPr/>
                    <a:lstStyle/>
                    <a:p>
                      <a:r>
                        <a:rPr lang="zh-TW" altLang="en-US" sz="1800" b="1" kern="1200" dirty="0">
                          <a:solidFill>
                            <a:schemeClr val="lt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類別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800" b="1" kern="1200" dirty="0">
                          <a:solidFill>
                            <a:schemeClr val="lt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person(</a:t>
                      </a:r>
                      <a:r>
                        <a:rPr lang="zh-TW" altLang="en-US" sz="1800" b="1" kern="1200" dirty="0">
                          <a:solidFill>
                            <a:schemeClr val="lt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人</a:t>
                      </a:r>
                      <a:r>
                        <a:rPr lang="en-US" altLang="zh-TW" sz="1800" b="1" kern="1200" dirty="0">
                          <a:solidFill>
                            <a:schemeClr val="lt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)</a:t>
                      </a:r>
                      <a:endParaRPr lang="zh-TW" altLang="en-US" sz="1800" b="1" kern="1200" dirty="0">
                        <a:solidFill>
                          <a:schemeClr val="lt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800" b="1" kern="1200" dirty="0">
                          <a:solidFill>
                            <a:schemeClr val="lt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space(</a:t>
                      </a:r>
                      <a:r>
                        <a:rPr lang="zh-TW" altLang="en-US" sz="1800" b="1" kern="1200" dirty="0">
                          <a:solidFill>
                            <a:schemeClr val="lt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太空包</a:t>
                      </a:r>
                      <a:r>
                        <a:rPr lang="en-US" altLang="zh-TW" sz="1800" b="1" kern="1200" dirty="0">
                          <a:solidFill>
                            <a:schemeClr val="lt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)</a:t>
                      </a:r>
                      <a:endParaRPr lang="zh-TW" altLang="en-US" sz="1800" b="1" kern="1200" dirty="0">
                        <a:solidFill>
                          <a:schemeClr val="lt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800" b="1" kern="1200" dirty="0">
                          <a:solidFill>
                            <a:schemeClr val="lt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stacker(</a:t>
                      </a:r>
                      <a:r>
                        <a:rPr lang="zh-TW" altLang="en-US" sz="1800" b="1" kern="1200" dirty="0">
                          <a:solidFill>
                            <a:schemeClr val="lt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堆高機</a:t>
                      </a:r>
                      <a:r>
                        <a:rPr lang="en-US" altLang="zh-TW" sz="1800" b="1" kern="1200" dirty="0">
                          <a:solidFill>
                            <a:schemeClr val="lt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)</a:t>
                      </a:r>
                      <a:endParaRPr lang="zh-TW" altLang="en-US" sz="1800" b="1" kern="1200" dirty="0">
                        <a:solidFill>
                          <a:schemeClr val="lt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altLang="zh-TW" sz="1800" b="1" kern="1200" dirty="0">
                          <a:solidFill>
                            <a:schemeClr val="lt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truck(</a:t>
                      </a:r>
                      <a:r>
                        <a:rPr lang="zh-TW" altLang="en-US" sz="1800" b="1" kern="1200" dirty="0">
                          <a:solidFill>
                            <a:schemeClr val="lt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貨車</a:t>
                      </a:r>
                      <a:r>
                        <a:rPr lang="en-US" altLang="zh-TW" sz="1800" b="1" kern="1200" dirty="0">
                          <a:solidFill>
                            <a:schemeClr val="lt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)</a:t>
                      </a:r>
                      <a:endParaRPr lang="zh-TW" altLang="en-US" sz="1800" b="1" kern="1200" dirty="0">
                        <a:solidFill>
                          <a:schemeClr val="lt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429973"/>
                  </a:ext>
                </a:extLst>
              </a:tr>
              <a:tr h="653885">
                <a:tc>
                  <a:txBody>
                    <a:bodyPr/>
                    <a:lstStyle/>
                    <a:p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圖案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201313"/>
                  </a:ext>
                </a:extLst>
              </a:tr>
              <a:tr h="468735">
                <a:tc>
                  <a:txBody>
                    <a:bodyPr/>
                    <a:lstStyle/>
                    <a:p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特徵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1400" kern="12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能</a:t>
                      </a:r>
                      <a:r>
                        <a:rPr lang="zh-TW" altLang="en-US" sz="1400" kern="120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清楚辨識人體特徵</a:t>
                      </a:r>
                      <a:endParaRPr lang="en-US" altLang="zh-TW" sz="1400" kern="1200" dirty="0">
                        <a:solidFill>
                          <a:srgbClr val="FF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en-US" sz="1400" kern="12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第一時間能辨識出是人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1400" kern="12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一包包</a:t>
                      </a:r>
                      <a:r>
                        <a:rPr lang="zh-TW" altLang="en-US" sz="1400" kern="120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白色袋子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1400" kern="12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堆高機</a:t>
                      </a:r>
                      <a:r>
                        <a:rPr lang="zh-TW" altLang="en-US" sz="1400" kern="120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外形完整</a:t>
                      </a:r>
                      <a:endParaRPr lang="en-US" altLang="zh-TW" sz="1400" kern="1200" dirty="0">
                        <a:solidFill>
                          <a:srgbClr val="FF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en-US" sz="1400" kern="12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能看出堆高機的樣子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zh-TW" altLang="en-US" sz="1400" kern="12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汽車，聯結車，貨車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8616"/>
                  </a:ext>
                </a:extLst>
              </a:tr>
            </a:tbl>
          </a:graphicData>
        </a:graphic>
      </p:graphicFrame>
      <p:pic>
        <p:nvPicPr>
          <p:cNvPr id="20" name="圖片 19">
            <a:extLst>
              <a:ext uri="{FF2B5EF4-FFF2-40B4-BE49-F238E27FC236}">
                <a16:creationId xmlns:a16="http://schemas.microsoft.com/office/drawing/2014/main" id="{B81B7B92-842B-4001-B34F-2C17D83B9D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502" y="3993863"/>
            <a:ext cx="639453" cy="612472"/>
          </a:xfrm>
          <a:prstGeom prst="rect">
            <a:avLst/>
          </a:prstGeom>
        </p:spPr>
      </p:pic>
      <p:pic>
        <p:nvPicPr>
          <p:cNvPr id="21" name="圖片 20">
            <a:extLst>
              <a:ext uri="{FF2B5EF4-FFF2-40B4-BE49-F238E27FC236}">
                <a16:creationId xmlns:a16="http://schemas.microsoft.com/office/drawing/2014/main" id="{B54B1C54-2857-427A-B0C1-968C1757A3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214" y="3987536"/>
            <a:ext cx="595790" cy="612472"/>
          </a:xfrm>
          <a:prstGeom prst="rect">
            <a:avLst/>
          </a:prstGeom>
        </p:spPr>
      </p:pic>
      <p:pic>
        <p:nvPicPr>
          <p:cNvPr id="22" name="圖片 21">
            <a:extLst>
              <a:ext uri="{FF2B5EF4-FFF2-40B4-BE49-F238E27FC236}">
                <a16:creationId xmlns:a16="http://schemas.microsoft.com/office/drawing/2014/main" id="{64126F08-F1FA-48C8-8EC1-D4B246E5EC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999" y="3987536"/>
            <a:ext cx="359046" cy="564216"/>
          </a:xfrm>
          <a:prstGeom prst="rect">
            <a:avLst/>
          </a:prstGeom>
        </p:spPr>
      </p:pic>
      <p:pic>
        <p:nvPicPr>
          <p:cNvPr id="23" name="圖片 22">
            <a:extLst>
              <a:ext uri="{FF2B5EF4-FFF2-40B4-BE49-F238E27FC236}">
                <a16:creationId xmlns:a16="http://schemas.microsoft.com/office/drawing/2014/main" id="{734BE0CD-1EAC-4FCC-AC12-8793022DF6D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7298" y="3997245"/>
            <a:ext cx="851127" cy="571633"/>
          </a:xfrm>
          <a:prstGeom prst="rect">
            <a:avLst/>
          </a:prstGeom>
        </p:spPr>
      </p:pic>
      <p:pic>
        <p:nvPicPr>
          <p:cNvPr id="24" name="圖片 23">
            <a:extLst>
              <a:ext uri="{FF2B5EF4-FFF2-40B4-BE49-F238E27FC236}">
                <a16:creationId xmlns:a16="http://schemas.microsoft.com/office/drawing/2014/main" id="{1A2F96B5-43D1-4F68-88DD-E4F96A22C3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432" y="3996610"/>
            <a:ext cx="555331" cy="564216"/>
          </a:xfrm>
          <a:prstGeom prst="rect">
            <a:avLst/>
          </a:prstGeom>
        </p:spPr>
      </p:pic>
      <p:pic>
        <p:nvPicPr>
          <p:cNvPr id="25" name="圖片 24">
            <a:extLst>
              <a:ext uri="{FF2B5EF4-FFF2-40B4-BE49-F238E27FC236}">
                <a16:creationId xmlns:a16="http://schemas.microsoft.com/office/drawing/2014/main" id="{4A1AED0B-1B8A-4996-951C-B7B328F9BAA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057" y="4021512"/>
            <a:ext cx="515941" cy="564216"/>
          </a:xfrm>
          <a:prstGeom prst="rect">
            <a:avLst/>
          </a:prstGeom>
        </p:spPr>
      </p:pic>
      <p:pic>
        <p:nvPicPr>
          <p:cNvPr id="26" name="圖片 25">
            <a:extLst>
              <a:ext uri="{FF2B5EF4-FFF2-40B4-BE49-F238E27FC236}">
                <a16:creationId xmlns:a16="http://schemas.microsoft.com/office/drawing/2014/main" id="{FA29670D-22D1-43C5-A4DF-9AA6A6F5840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4874" y="4021510"/>
            <a:ext cx="662955" cy="564217"/>
          </a:xfrm>
          <a:prstGeom prst="rect">
            <a:avLst/>
          </a:prstGeom>
        </p:spPr>
      </p:pic>
      <p:pic>
        <p:nvPicPr>
          <p:cNvPr id="27" name="圖片 26">
            <a:extLst>
              <a:ext uri="{FF2B5EF4-FFF2-40B4-BE49-F238E27FC236}">
                <a16:creationId xmlns:a16="http://schemas.microsoft.com/office/drawing/2014/main" id="{D291BE89-1FD6-4A97-A4BF-5F33F1CBF4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8023" y="4000772"/>
            <a:ext cx="449426" cy="599235"/>
          </a:xfrm>
          <a:prstGeom prst="rect">
            <a:avLst/>
          </a:prstGeom>
        </p:spPr>
      </p:pic>
      <p:pic>
        <p:nvPicPr>
          <p:cNvPr id="28" name="圖片 27">
            <a:extLst>
              <a:ext uri="{FF2B5EF4-FFF2-40B4-BE49-F238E27FC236}">
                <a16:creationId xmlns:a16="http://schemas.microsoft.com/office/drawing/2014/main" id="{8AE2A71E-E802-4603-9E4F-B29EA782CF3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479" y="3987536"/>
            <a:ext cx="377908" cy="612472"/>
          </a:xfrm>
          <a:prstGeom prst="rect">
            <a:avLst/>
          </a:prstGeom>
        </p:spPr>
      </p:pic>
      <p:pic>
        <p:nvPicPr>
          <p:cNvPr id="29" name="圖片 28">
            <a:extLst>
              <a:ext uri="{FF2B5EF4-FFF2-40B4-BE49-F238E27FC236}">
                <a16:creationId xmlns:a16="http://schemas.microsoft.com/office/drawing/2014/main" id="{8F1ADA9E-6F84-4BBE-881B-C7ED84C58D7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3035" y="3994251"/>
            <a:ext cx="595791" cy="611226"/>
          </a:xfrm>
          <a:prstGeom prst="rect">
            <a:avLst/>
          </a:prstGeom>
        </p:spPr>
      </p:pic>
      <p:pic>
        <p:nvPicPr>
          <p:cNvPr id="30" name="圖片 29">
            <a:extLst>
              <a:ext uri="{FF2B5EF4-FFF2-40B4-BE49-F238E27FC236}">
                <a16:creationId xmlns:a16="http://schemas.microsoft.com/office/drawing/2014/main" id="{47BCF85D-E84E-4489-BB42-58F443EC3B8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0535" y="3999869"/>
            <a:ext cx="700745" cy="600137"/>
          </a:xfrm>
          <a:prstGeom prst="rect">
            <a:avLst/>
          </a:prstGeom>
        </p:spPr>
      </p:pic>
      <p:pic>
        <p:nvPicPr>
          <p:cNvPr id="31" name="圖片 30">
            <a:extLst>
              <a:ext uri="{FF2B5EF4-FFF2-40B4-BE49-F238E27FC236}">
                <a16:creationId xmlns:a16="http://schemas.microsoft.com/office/drawing/2014/main" id="{30DF75AC-CBCA-410B-90DC-7F5CE9664E2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215" y="5569410"/>
            <a:ext cx="326005" cy="565518"/>
          </a:xfrm>
          <a:prstGeom prst="rect">
            <a:avLst/>
          </a:prstGeom>
        </p:spPr>
      </p:pic>
      <p:pic>
        <p:nvPicPr>
          <p:cNvPr id="32" name="圖片 31">
            <a:extLst>
              <a:ext uri="{FF2B5EF4-FFF2-40B4-BE49-F238E27FC236}">
                <a16:creationId xmlns:a16="http://schemas.microsoft.com/office/drawing/2014/main" id="{41EE322E-F04E-49DE-8E5E-617D9E5B501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025" y="5557017"/>
            <a:ext cx="291065" cy="577911"/>
          </a:xfrm>
          <a:prstGeom prst="rect">
            <a:avLst/>
          </a:prstGeom>
        </p:spPr>
      </p:pic>
      <p:pic>
        <p:nvPicPr>
          <p:cNvPr id="33" name="圖片 32">
            <a:extLst>
              <a:ext uri="{FF2B5EF4-FFF2-40B4-BE49-F238E27FC236}">
                <a16:creationId xmlns:a16="http://schemas.microsoft.com/office/drawing/2014/main" id="{F8F5A3F5-EBD3-4C07-8109-5E21CED5432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561" y="5557017"/>
            <a:ext cx="416459" cy="586127"/>
          </a:xfrm>
          <a:prstGeom prst="rect">
            <a:avLst/>
          </a:prstGeom>
        </p:spPr>
      </p:pic>
      <p:pic>
        <p:nvPicPr>
          <p:cNvPr id="34" name="圖片 33">
            <a:extLst>
              <a:ext uri="{FF2B5EF4-FFF2-40B4-BE49-F238E27FC236}">
                <a16:creationId xmlns:a16="http://schemas.microsoft.com/office/drawing/2014/main" id="{B31429CB-ADAE-4C34-A48C-834D4D5186D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3721" y="5569410"/>
            <a:ext cx="602263" cy="571933"/>
          </a:xfrm>
          <a:prstGeom prst="rect">
            <a:avLst/>
          </a:prstGeom>
        </p:spPr>
      </p:pic>
      <p:pic>
        <p:nvPicPr>
          <p:cNvPr id="35" name="圖片 34">
            <a:extLst>
              <a:ext uri="{FF2B5EF4-FFF2-40B4-BE49-F238E27FC236}">
                <a16:creationId xmlns:a16="http://schemas.microsoft.com/office/drawing/2014/main" id="{12BCDD09-A179-4B1D-8DA6-AE26257049D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025" y="5557017"/>
            <a:ext cx="482314" cy="564216"/>
          </a:xfrm>
          <a:prstGeom prst="rect">
            <a:avLst/>
          </a:prstGeom>
        </p:spPr>
      </p:pic>
      <p:pic>
        <p:nvPicPr>
          <p:cNvPr id="36" name="圖片 35">
            <a:extLst>
              <a:ext uri="{FF2B5EF4-FFF2-40B4-BE49-F238E27FC236}">
                <a16:creationId xmlns:a16="http://schemas.microsoft.com/office/drawing/2014/main" id="{565FEF32-BF7F-4C20-9D05-664BC208E4F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724" y="5562525"/>
            <a:ext cx="469147" cy="578818"/>
          </a:xfrm>
          <a:prstGeom prst="rect">
            <a:avLst/>
          </a:prstGeom>
        </p:spPr>
      </p:pic>
      <p:pic>
        <p:nvPicPr>
          <p:cNvPr id="37" name="圖片 36">
            <a:extLst>
              <a:ext uri="{FF2B5EF4-FFF2-40B4-BE49-F238E27FC236}">
                <a16:creationId xmlns:a16="http://schemas.microsoft.com/office/drawing/2014/main" id="{6D590E69-E833-4225-BB6C-340C5C30879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838" y="5581952"/>
            <a:ext cx="365339" cy="566276"/>
          </a:xfrm>
          <a:prstGeom prst="rect">
            <a:avLst/>
          </a:prstGeom>
        </p:spPr>
      </p:pic>
      <p:pic>
        <p:nvPicPr>
          <p:cNvPr id="38" name="圖片 37">
            <a:extLst>
              <a:ext uri="{FF2B5EF4-FFF2-40B4-BE49-F238E27FC236}">
                <a16:creationId xmlns:a16="http://schemas.microsoft.com/office/drawing/2014/main" id="{19E03D04-476D-46AF-8863-58D48B2F968D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4892" y="5585382"/>
            <a:ext cx="504148" cy="566276"/>
          </a:xfrm>
          <a:prstGeom prst="rect">
            <a:avLst/>
          </a:prstGeom>
        </p:spPr>
      </p:pic>
      <p:pic>
        <p:nvPicPr>
          <p:cNvPr id="39" name="圖片 38">
            <a:extLst>
              <a:ext uri="{FF2B5EF4-FFF2-40B4-BE49-F238E27FC236}">
                <a16:creationId xmlns:a16="http://schemas.microsoft.com/office/drawing/2014/main" id="{9B13D926-2832-4E46-8C44-5EA70DEBE424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844" y="5569410"/>
            <a:ext cx="468161" cy="578817"/>
          </a:xfrm>
          <a:prstGeom prst="rect">
            <a:avLst/>
          </a:prstGeom>
        </p:spPr>
      </p:pic>
      <p:pic>
        <p:nvPicPr>
          <p:cNvPr id="40" name="圖片 39">
            <a:extLst>
              <a:ext uri="{FF2B5EF4-FFF2-40B4-BE49-F238E27FC236}">
                <a16:creationId xmlns:a16="http://schemas.microsoft.com/office/drawing/2014/main" id="{4C6C0178-5D0C-4EB2-9D6A-60B1673CFB88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958" y="5573998"/>
            <a:ext cx="684723" cy="578816"/>
          </a:xfrm>
          <a:prstGeom prst="rect">
            <a:avLst/>
          </a:prstGeom>
        </p:spPr>
      </p:pic>
      <p:pic>
        <p:nvPicPr>
          <p:cNvPr id="41" name="圖片 40">
            <a:extLst>
              <a:ext uri="{FF2B5EF4-FFF2-40B4-BE49-F238E27FC236}">
                <a16:creationId xmlns:a16="http://schemas.microsoft.com/office/drawing/2014/main" id="{F04FC2EB-C142-44DD-A5DE-35AC08AF3302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2898" y="5585382"/>
            <a:ext cx="586848" cy="555961"/>
          </a:xfrm>
          <a:prstGeom prst="rect">
            <a:avLst/>
          </a:prstGeom>
        </p:spPr>
      </p:pic>
      <p:pic>
        <p:nvPicPr>
          <p:cNvPr id="42" name="圖片 41">
            <a:extLst>
              <a:ext uri="{FF2B5EF4-FFF2-40B4-BE49-F238E27FC236}">
                <a16:creationId xmlns:a16="http://schemas.microsoft.com/office/drawing/2014/main" id="{A1FFB1A9-BFD3-43C5-BDA0-CEE666890DFD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5289" y="5585383"/>
            <a:ext cx="888702" cy="56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5487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ED3998CD-05C3-4CF9-840E-F28BE0552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1537172" cy="703282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</a:rPr>
              <a:t>3.yolo</a:t>
            </a:r>
            <a:r>
              <a:rPr lang="zh-TW" altLang="en-US" dirty="0">
                <a:latin typeface="微軟正黑體" panose="020B0604030504040204" pitchFamily="34" charset="-120"/>
              </a:rPr>
              <a:t>訓練</a:t>
            </a:r>
            <a:r>
              <a:rPr lang="en-US" altLang="zh-TW" dirty="0">
                <a:latin typeface="微軟正黑體" panose="020B0604030504040204" pitchFamily="34" charset="-120"/>
              </a:rPr>
              <a:t>-</a:t>
            </a:r>
            <a:r>
              <a:rPr lang="zh-TW" altLang="en-US" dirty="0">
                <a:latin typeface="微軟正黑體" panose="020B0604030504040204" pitchFamily="34" charset="-120"/>
              </a:rPr>
              <a:t>標註資料</a:t>
            </a:r>
            <a:r>
              <a:rPr lang="en-US" altLang="zh-TW" dirty="0">
                <a:latin typeface="微軟正黑體" panose="020B0604030504040204" pitchFamily="34" charset="-120"/>
              </a:rPr>
              <a:t>-</a:t>
            </a:r>
            <a:r>
              <a:rPr lang="zh-TW" altLang="en-US" dirty="0">
                <a:latin typeface="微軟正黑體" panose="020B0604030504040204" pitchFamily="34" charset="-120"/>
              </a:rPr>
              <a:t>如何做好標記</a:t>
            </a:r>
            <a:endParaRPr lang="en-US" altLang="zh-TW" dirty="0">
              <a:latin typeface="微軟正黑體" panose="020B0604030504040204" pitchFamily="34" charset="-120"/>
            </a:endParaRPr>
          </a:p>
        </p:txBody>
      </p:sp>
      <p:sp>
        <p:nvSpPr>
          <p:cNvPr id="18" name="內容版面配置區 1">
            <a:extLst>
              <a:ext uri="{FF2B5EF4-FFF2-40B4-BE49-F238E27FC236}">
                <a16:creationId xmlns:a16="http://schemas.microsoft.com/office/drawing/2014/main" id="{C0385CB8-4131-460E-96BD-92F0D4C6B9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719" y="1550782"/>
            <a:ext cx="10585495" cy="4592862"/>
          </a:xfrm>
        </p:spPr>
        <p:txBody>
          <a:bodyPr>
            <a:normAutofit/>
          </a:bodyPr>
          <a:lstStyle/>
          <a:p>
            <a:r>
              <a:rPr lang="en-US" altLang="zh-TW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標註的框框不要緊貼物件</a:t>
            </a:r>
            <a:endParaRPr lang="en-US" altLang="zh-TW" sz="29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/>
            <a:r>
              <a:rPr lang="zh-TW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緊貼物件會造成物件邊緣的特徵不見</a:t>
            </a:r>
          </a:p>
        </p:txBody>
      </p:sp>
      <p:pic>
        <p:nvPicPr>
          <p:cNvPr id="43" name="內容版面配置區 2">
            <a:extLst>
              <a:ext uri="{FF2B5EF4-FFF2-40B4-BE49-F238E27FC236}">
                <a16:creationId xmlns:a16="http://schemas.microsoft.com/office/drawing/2014/main" id="{96ACBD20-8EF4-455E-9EE7-CEED09E5EB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071" y="3109588"/>
            <a:ext cx="4792572" cy="3594429"/>
          </a:xfrm>
          <a:prstGeom prst="rect">
            <a:avLst/>
          </a:prstGeom>
        </p:spPr>
      </p:pic>
      <p:pic>
        <p:nvPicPr>
          <p:cNvPr id="44" name="內容版面配置區 2">
            <a:extLst>
              <a:ext uri="{FF2B5EF4-FFF2-40B4-BE49-F238E27FC236}">
                <a16:creationId xmlns:a16="http://schemas.microsoft.com/office/drawing/2014/main" id="{5C5816E4-3C65-41EF-AB3E-69BFE11C86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92" y="3109587"/>
            <a:ext cx="4792572" cy="3594429"/>
          </a:xfrm>
          <a:prstGeom prst="rect">
            <a:avLst/>
          </a:prstGeom>
        </p:spPr>
      </p:pic>
      <p:pic>
        <p:nvPicPr>
          <p:cNvPr id="45" name="圖片 44">
            <a:extLst>
              <a:ext uri="{FF2B5EF4-FFF2-40B4-BE49-F238E27FC236}">
                <a16:creationId xmlns:a16="http://schemas.microsoft.com/office/drawing/2014/main" id="{AB5E0C6B-C9DF-43CD-9139-BEA2F26626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253" y="4671700"/>
            <a:ext cx="2334650" cy="1988407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46" name="矩形 45">
            <a:extLst>
              <a:ext uri="{FF2B5EF4-FFF2-40B4-BE49-F238E27FC236}">
                <a16:creationId xmlns:a16="http://schemas.microsoft.com/office/drawing/2014/main" id="{6A4482CB-0C71-43E1-AAD1-CA2D1A6A13AA}"/>
              </a:ext>
            </a:extLst>
          </p:cNvPr>
          <p:cNvSpPr/>
          <p:nvPr/>
        </p:nvSpPr>
        <p:spPr>
          <a:xfrm>
            <a:off x="2524835" y="3202675"/>
            <a:ext cx="1464861" cy="13465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EF9E3026-78B8-497D-BA52-78333F5AD007}"/>
              </a:ext>
            </a:extLst>
          </p:cNvPr>
          <p:cNvSpPr/>
          <p:nvPr/>
        </p:nvSpPr>
        <p:spPr>
          <a:xfrm>
            <a:off x="8377359" y="2740771"/>
            <a:ext cx="1107996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TW" altLang="en-US" dirty="0">
                <a:ln w="0"/>
                <a:latin typeface="微軟正黑體" panose="020B0604030504040204" pitchFamily="34" charset="-120"/>
                <a:ea typeface="微軟正黑體" panose="020B0604030504040204" pitchFamily="34" charset="-120"/>
              </a:rPr>
              <a:t>錯誤標註</a:t>
            </a:r>
            <a:endParaRPr lang="en-US" altLang="zh-TW" dirty="0">
              <a:ln w="0"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8" name="圖片 47">
            <a:extLst>
              <a:ext uri="{FF2B5EF4-FFF2-40B4-BE49-F238E27FC236}">
                <a16:creationId xmlns:a16="http://schemas.microsoft.com/office/drawing/2014/main" id="{0EBA4AEA-542A-4A8A-BA7A-C3673CB780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470" y="4671700"/>
            <a:ext cx="2183530" cy="1988407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49" name="矩形 48">
            <a:extLst>
              <a:ext uri="{FF2B5EF4-FFF2-40B4-BE49-F238E27FC236}">
                <a16:creationId xmlns:a16="http://schemas.microsoft.com/office/drawing/2014/main" id="{FFE71655-014D-4007-9238-4ABA9E1288C5}"/>
              </a:ext>
            </a:extLst>
          </p:cNvPr>
          <p:cNvSpPr/>
          <p:nvPr/>
        </p:nvSpPr>
        <p:spPr>
          <a:xfrm>
            <a:off x="8172632" y="3325580"/>
            <a:ext cx="1330759" cy="108264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B86D9DC5-6C83-49D6-9DD1-F48C9ED8DD44}"/>
              </a:ext>
            </a:extLst>
          </p:cNvPr>
          <p:cNvSpPr/>
          <p:nvPr/>
        </p:nvSpPr>
        <p:spPr>
          <a:xfrm>
            <a:off x="2804474" y="2740255"/>
            <a:ext cx="1107996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TW" altLang="en-US" dirty="0">
                <a:ln w="0"/>
                <a:latin typeface="微軟正黑體" panose="020B0604030504040204" pitchFamily="34" charset="-120"/>
                <a:ea typeface="微軟正黑體" panose="020B0604030504040204" pitchFamily="34" charset="-120"/>
              </a:rPr>
              <a:t>正確標註</a:t>
            </a:r>
            <a:endParaRPr lang="en-US" altLang="zh-TW" dirty="0">
              <a:ln w="0"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1" name="圖片 50">
            <a:extLst>
              <a:ext uri="{FF2B5EF4-FFF2-40B4-BE49-F238E27FC236}">
                <a16:creationId xmlns:a16="http://schemas.microsoft.com/office/drawing/2014/main" id="{12ABA150-3D7C-45B0-86EE-C1E0C5E72E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93777" y="1557375"/>
            <a:ext cx="1580504" cy="1264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3582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ED3998CD-05C3-4CF9-840E-F28BE0552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1537172" cy="703282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</a:rPr>
              <a:t>3.yolo</a:t>
            </a:r>
            <a:r>
              <a:rPr lang="zh-TW" altLang="en-US" dirty="0">
                <a:latin typeface="微軟正黑體" panose="020B0604030504040204" pitchFamily="34" charset="-120"/>
              </a:rPr>
              <a:t>訓練</a:t>
            </a:r>
            <a:r>
              <a:rPr lang="en-US" altLang="zh-TW" dirty="0">
                <a:latin typeface="微軟正黑體" panose="020B0604030504040204" pitchFamily="34" charset="-120"/>
              </a:rPr>
              <a:t>-</a:t>
            </a:r>
            <a:r>
              <a:rPr lang="zh-TW" altLang="en-US" dirty="0">
                <a:latin typeface="微軟正黑體" panose="020B0604030504040204" pitchFamily="34" charset="-120"/>
              </a:rPr>
              <a:t>標註資料</a:t>
            </a:r>
            <a:r>
              <a:rPr lang="en-US" altLang="zh-TW" dirty="0">
                <a:latin typeface="微軟正黑體" panose="020B0604030504040204" pitchFamily="34" charset="-120"/>
              </a:rPr>
              <a:t>-</a:t>
            </a:r>
            <a:r>
              <a:rPr lang="zh-TW" altLang="en-US" dirty="0">
                <a:latin typeface="微軟正黑體" panose="020B0604030504040204" pitchFamily="34" charset="-120"/>
              </a:rPr>
              <a:t>如何做好標記</a:t>
            </a:r>
            <a:endParaRPr lang="en-US" altLang="zh-TW" dirty="0">
              <a:latin typeface="微軟正黑體" panose="020B0604030504040204" pitchFamily="34" charset="-120"/>
            </a:endParaRPr>
          </a:p>
        </p:txBody>
      </p:sp>
      <p:sp>
        <p:nvSpPr>
          <p:cNvPr id="18" name="內容版面配置區 1">
            <a:extLst>
              <a:ext uri="{FF2B5EF4-FFF2-40B4-BE49-F238E27FC236}">
                <a16:creationId xmlns:a16="http://schemas.microsoft.com/office/drawing/2014/main" id="{C0385CB8-4131-460E-96BD-92F0D4C6B9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719" y="1550782"/>
            <a:ext cx="10585495" cy="4592862"/>
          </a:xfrm>
        </p:spPr>
        <p:txBody>
          <a:bodyPr>
            <a:normAutofit/>
          </a:bodyPr>
          <a:lstStyle/>
          <a:p>
            <a:r>
              <a:rPr lang="en-US" altLang="zh-TW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sz="2900" dirty="0">
                <a:latin typeface="微軟正黑體" panose="020B0604030504040204" pitchFamily="34" charset="-120"/>
              </a:rPr>
              <a:t>擷取</a:t>
            </a:r>
            <a:r>
              <a:rPr lang="en-US" altLang="zh-TW" sz="2900" dirty="0">
                <a:latin typeface="微軟正黑體" panose="020B0604030504040204" pitchFamily="34" charset="-120"/>
              </a:rPr>
              <a:t>ROI</a:t>
            </a:r>
            <a:r>
              <a:rPr lang="zh-TW" altLang="en-US" sz="2900" dirty="0">
                <a:latin typeface="微軟正黑體" panose="020B0604030504040204" pitchFamily="34" charset="-120"/>
              </a:rPr>
              <a:t>來看問題</a:t>
            </a:r>
            <a:endParaRPr lang="en-US" altLang="zh-TW" sz="2900" dirty="0">
              <a:latin typeface="微軟正黑體" panose="020B0604030504040204" pitchFamily="34" charset="-120"/>
            </a:endParaRPr>
          </a:p>
          <a:p>
            <a:pPr lvl="1"/>
            <a:r>
              <a:rPr lang="zh-TW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如果發現類別會有誤判的時候</a:t>
            </a:r>
            <a:endParaRPr lang="en-US" altLang="zh-TW" sz="29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2"/>
            <a:r>
              <a:rPr lang="zh-TW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針對每個類別與標註擷取出來做觀察</a:t>
            </a:r>
            <a:endParaRPr lang="en-US" altLang="zh-TW" sz="29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/>
            <a:r>
              <a:rPr lang="zh-TW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影像標註多時眼睛容易被欺騙</a:t>
            </a:r>
            <a:endParaRPr lang="en-US" altLang="zh-TW" sz="29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2"/>
            <a:r>
              <a:rPr lang="zh-TW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一張影像中幾十個標註時容易忽略其中一兩個標錯的</a:t>
            </a:r>
            <a:endParaRPr lang="en-US" altLang="zh-TW" sz="29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2"/>
            <a:r>
              <a:rPr lang="zh-TW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但幾千張影像每個都誤標一兩個時對於整體</a:t>
            </a:r>
            <a:r>
              <a:rPr lang="en-US" altLang="zh-TW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data</a:t>
            </a:r>
            <a:r>
              <a:rPr lang="zh-TW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影響是非常大的</a:t>
            </a:r>
            <a:endParaRPr lang="en-US" altLang="zh-TW" sz="29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/>
            <a:r>
              <a:rPr lang="zh-TW" altLang="en-US" sz="29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影像並不等於實際情況</a:t>
            </a:r>
            <a:endParaRPr lang="en-US" altLang="zh-TW" sz="29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2"/>
            <a:r>
              <a:rPr lang="zh-TW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實際看可能是</a:t>
            </a:r>
            <a:r>
              <a:rPr lang="en-US" altLang="zh-TW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但在影像上看反應的結果卻不一樣</a:t>
            </a:r>
            <a:endParaRPr lang="en-US" altLang="zh-TW" sz="29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377994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ED3998CD-05C3-4CF9-840E-F28BE0552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1537172" cy="703282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</a:rPr>
              <a:t>3.yolo</a:t>
            </a:r>
            <a:r>
              <a:rPr lang="zh-TW" altLang="en-US" dirty="0">
                <a:latin typeface="微軟正黑體" panose="020B0604030504040204" pitchFamily="34" charset="-120"/>
              </a:rPr>
              <a:t>訓練</a:t>
            </a:r>
            <a:r>
              <a:rPr lang="en-US" altLang="zh-TW" dirty="0">
                <a:latin typeface="微軟正黑體" panose="020B0604030504040204" pitchFamily="34" charset="-120"/>
              </a:rPr>
              <a:t>-</a:t>
            </a:r>
            <a:r>
              <a:rPr lang="zh-TW" altLang="en-US" dirty="0">
                <a:latin typeface="微軟正黑體" panose="020B0604030504040204" pitchFamily="34" charset="-120"/>
              </a:rPr>
              <a:t>標註資料</a:t>
            </a:r>
            <a:r>
              <a:rPr lang="en-US" altLang="zh-TW" dirty="0">
                <a:latin typeface="微軟正黑體" panose="020B0604030504040204" pitchFamily="34" charset="-120"/>
              </a:rPr>
              <a:t>-</a:t>
            </a:r>
            <a:r>
              <a:rPr lang="zh-TW" altLang="en-US" dirty="0">
                <a:latin typeface="微軟正黑體" panose="020B0604030504040204" pitchFamily="34" charset="-120"/>
              </a:rPr>
              <a:t>如何做好標記</a:t>
            </a:r>
            <a:endParaRPr lang="en-US" altLang="zh-TW" dirty="0">
              <a:latin typeface="微軟正黑體" panose="020B0604030504040204" pitchFamily="34" charset="-120"/>
            </a:endParaRPr>
          </a:p>
        </p:txBody>
      </p:sp>
      <p:sp>
        <p:nvSpPr>
          <p:cNvPr id="18" name="內容版面配置區 1">
            <a:extLst>
              <a:ext uri="{FF2B5EF4-FFF2-40B4-BE49-F238E27FC236}">
                <a16:creationId xmlns:a16="http://schemas.microsoft.com/office/drawing/2014/main" id="{C0385CB8-4131-460E-96BD-92F0D4C6B9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719" y="1550782"/>
            <a:ext cx="10585495" cy="4592862"/>
          </a:xfrm>
        </p:spPr>
        <p:txBody>
          <a:bodyPr>
            <a:normAutofit/>
          </a:bodyPr>
          <a:lstStyle/>
          <a:p>
            <a:r>
              <a:rPr lang="en-US" altLang="zh-TW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sz="2900" dirty="0">
                <a:latin typeface="微軟正黑體" panose="020B0604030504040204" pitchFamily="34" charset="-120"/>
              </a:rPr>
              <a:t>擷取</a:t>
            </a:r>
            <a:r>
              <a:rPr lang="en-US" altLang="zh-TW" sz="2900" dirty="0">
                <a:latin typeface="微軟正黑體" panose="020B0604030504040204" pitchFamily="34" charset="-120"/>
              </a:rPr>
              <a:t>ROI</a:t>
            </a:r>
            <a:r>
              <a:rPr lang="zh-TW" altLang="en-US" sz="2900" dirty="0">
                <a:latin typeface="微軟正黑體" panose="020B0604030504040204" pitchFamily="34" charset="-120"/>
              </a:rPr>
              <a:t>來看問題</a:t>
            </a:r>
            <a:endParaRPr lang="en-US" altLang="zh-TW" sz="2900" dirty="0">
              <a:latin typeface="微軟正黑體" panose="020B0604030504040204" pitchFamily="34" charset="-120"/>
            </a:endParaRPr>
          </a:p>
          <a:p>
            <a:pPr lvl="1"/>
            <a:r>
              <a:rPr lang="zh-TW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以下圖為例針對水箱類別擷取出來的影像</a:t>
            </a:r>
            <a:endParaRPr lang="en-US" altLang="zh-TW" sz="29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2"/>
            <a:r>
              <a:rPr lang="zh-TW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可以發現內部混雜到不少太空包</a:t>
            </a:r>
            <a:endParaRPr lang="en-US" altLang="zh-TW" sz="29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/>
            <a:r>
              <a:rPr lang="zh-TW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這樣就容易造成</a:t>
            </a:r>
            <a:r>
              <a:rPr lang="en-US" altLang="zh-TW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AI</a:t>
            </a:r>
            <a:r>
              <a:rPr lang="zh-TW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錯亂</a:t>
            </a:r>
            <a:endParaRPr lang="en-US" altLang="zh-TW" sz="29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3BC8543F-C096-4D30-ADD5-21EFFF2FD7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876" y="3088209"/>
            <a:ext cx="5106227" cy="3608749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018B66E3-1454-40FC-BFD3-8EFFF0B1DC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6205" y="1629130"/>
            <a:ext cx="2851897" cy="2623008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35EF9EF0-EFEE-40DE-A600-42B8BB3E66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028" y="4048891"/>
            <a:ext cx="5106227" cy="2760123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7B2C86E4-39AF-4E12-ADE7-1FF7BCC8A0E4}"/>
              </a:ext>
            </a:extLst>
          </p:cNvPr>
          <p:cNvSpPr/>
          <p:nvPr/>
        </p:nvSpPr>
        <p:spPr>
          <a:xfrm>
            <a:off x="1047614" y="3539377"/>
            <a:ext cx="318548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量大的時候</a:t>
            </a:r>
            <a:endParaRPr lang="en-US" altLang="zh-TW" dirty="0">
              <a:ln w="0"/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一張張影像查看</a:t>
            </a:r>
            <a:endParaRPr lang="en-US" altLang="zh-TW" dirty="0">
              <a:ln w="0"/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dirty="0">
                <a:ln w="0"/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容易忽略掉自己有標註錯誤的</a:t>
            </a:r>
            <a:endParaRPr lang="en-US" altLang="zh-TW" dirty="0">
              <a:ln w="0"/>
              <a:solidFill>
                <a:srgbClr val="FF0000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dirty="0">
                <a:ln w="0"/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擷取</a:t>
            </a:r>
            <a:r>
              <a:rPr lang="en-US" altLang="zh-TW" dirty="0">
                <a:ln w="0"/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ROI</a:t>
            </a:r>
            <a:r>
              <a:rPr lang="zh-TW" altLang="en-US" dirty="0">
                <a:ln w="0"/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出來就容易發現問題</a:t>
            </a:r>
            <a:endParaRPr lang="en-US" altLang="zh-TW" dirty="0">
              <a:ln w="0"/>
              <a:solidFill>
                <a:srgbClr val="FF0000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66E94A2-E631-4C9B-90BC-CEF7EDE162D3}"/>
              </a:ext>
            </a:extLst>
          </p:cNvPr>
          <p:cNvSpPr/>
          <p:nvPr/>
        </p:nvSpPr>
        <p:spPr>
          <a:xfrm>
            <a:off x="5540990" y="5610286"/>
            <a:ext cx="4965761" cy="12477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283906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ED3998CD-05C3-4CF9-840E-F28BE0552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1537172" cy="703282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</a:rPr>
              <a:t>3.yolo</a:t>
            </a:r>
            <a:r>
              <a:rPr lang="zh-TW" altLang="en-US" dirty="0">
                <a:latin typeface="微軟正黑體" panose="020B0604030504040204" pitchFamily="34" charset="-120"/>
              </a:rPr>
              <a:t>訓練</a:t>
            </a:r>
            <a:r>
              <a:rPr lang="en-US" altLang="zh-TW" dirty="0">
                <a:latin typeface="微軟正黑體" panose="020B0604030504040204" pitchFamily="34" charset="-120"/>
              </a:rPr>
              <a:t>-</a:t>
            </a:r>
            <a:r>
              <a:rPr lang="zh-TW" altLang="en-US" dirty="0">
                <a:latin typeface="微軟正黑體" panose="020B0604030504040204" pitchFamily="34" charset="-120"/>
              </a:rPr>
              <a:t>標註資料</a:t>
            </a:r>
            <a:r>
              <a:rPr lang="en-US" altLang="zh-TW" dirty="0">
                <a:latin typeface="微軟正黑體" panose="020B0604030504040204" pitchFamily="34" charset="-120"/>
              </a:rPr>
              <a:t>-</a:t>
            </a:r>
            <a:r>
              <a:rPr lang="zh-TW" altLang="en-US" dirty="0">
                <a:latin typeface="微軟正黑體" panose="020B0604030504040204" pitchFamily="34" charset="-120"/>
              </a:rPr>
              <a:t>如何做好標記</a:t>
            </a:r>
            <a:endParaRPr lang="en-US" altLang="zh-TW" dirty="0">
              <a:latin typeface="微軟正黑體" panose="020B0604030504040204" pitchFamily="34" charset="-120"/>
            </a:endParaRPr>
          </a:p>
        </p:txBody>
      </p:sp>
      <p:sp>
        <p:nvSpPr>
          <p:cNvPr id="18" name="內容版面配置區 1">
            <a:extLst>
              <a:ext uri="{FF2B5EF4-FFF2-40B4-BE49-F238E27FC236}">
                <a16:creationId xmlns:a16="http://schemas.microsoft.com/office/drawing/2014/main" id="{C0385CB8-4131-460E-96BD-92F0D4C6B9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719" y="1550782"/>
            <a:ext cx="11063004" cy="4592862"/>
          </a:xfrm>
        </p:spPr>
        <p:txBody>
          <a:bodyPr>
            <a:normAutofit/>
          </a:bodyPr>
          <a:lstStyle/>
          <a:p>
            <a:r>
              <a:rPr lang="en-US" altLang="zh-TW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sz="2900" dirty="0">
                <a:latin typeface="微軟正黑體" panose="020B0604030504040204" pitchFamily="34" charset="-120"/>
              </a:rPr>
              <a:t>擷取</a:t>
            </a:r>
            <a:r>
              <a:rPr lang="en-US" altLang="zh-TW" sz="2900" dirty="0">
                <a:latin typeface="微軟正黑體" panose="020B0604030504040204" pitchFamily="34" charset="-120"/>
              </a:rPr>
              <a:t>ROI</a:t>
            </a:r>
            <a:r>
              <a:rPr lang="zh-TW" altLang="en-US" sz="2900" dirty="0">
                <a:latin typeface="微軟正黑體" panose="020B0604030504040204" pitchFamily="34" charset="-120"/>
              </a:rPr>
              <a:t>來看問題</a:t>
            </a:r>
            <a:endParaRPr lang="en-US" altLang="zh-TW" sz="2900" dirty="0">
              <a:latin typeface="微軟正黑體" panose="020B0604030504040204" pitchFamily="34" charset="-120"/>
            </a:endParaRPr>
          </a:p>
          <a:p>
            <a:pPr lvl="1"/>
            <a:r>
              <a:rPr lang="zh-TW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左圖因堆高機前方也有一水箱視覺上容易覺得較遠的也是水箱</a:t>
            </a:r>
            <a:endParaRPr lang="en-US" altLang="zh-TW" sz="29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/>
            <a:r>
              <a:rPr lang="zh-TW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但當</a:t>
            </a:r>
            <a:r>
              <a:rPr lang="en-US" altLang="zh-TW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ROI</a:t>
            </a:r>
            <a:r>
              <a:rPr lang="zh-TW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擷取出來後可以看到特徵明顯跟別人不一樣</a:t>
            </a:r>
            <a:endParaRPr lang="en-US" altLang="zh-TW" sz="29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2"/>
            <a:r>
              <a:rPr lang="zh-TW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這種的就需要去掉免得混亂資料</a:t>
            </a:r>
            <a:endParaRPr lang="en-US" altLang="zh-TW" sz="29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81065DE2-B41F-4174-872F-AD096890CA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86" y="3395121"/>
            <a:ext cx="6295317" cy="3369001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CA2D99D2-C38A-4C79-9009-D36AA8B988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2909" y="3444972"/>
            <a:ext cx="4248899" cy="3050025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2BD6AC2C-B073-409F-B532-AA52BE3B19C2}"/>
              </a:ext>
            </a:extLst>
          </p:cNvPr>
          <p:cNvSpPr/>
          <p:nvPr/>
        </p:nvSpPr>
        <p:spPr>
          <a:xfrm>
            <a:off x="4235355" y="5041491"/>
            <a:ext cx="1291316" cy="151398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3D9F9BF-E2FC-479A-BB93-C9B23DCD426E}"/>
              </a:ext>
            </a:extLst>
          </p:cNvPr>
          <p:cNvSpPr/>
          <p:nvPr/>
        </p:nvSpPr>
        <p:spPr>
          <a:xfrm>
            <a:off x="4983223" y="4308162"/>
            <a:ext cx="628729" cy="8545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5DC203D-8B93-4E54-ABEC-DEC087AB1B2F}"/>
              </a:ext>
            </a:extLst>
          </p:cNvPr>
          <p:cNvSpPr/>
          <p:nvPr/>
        </p:nvSpPr>
        <p:spPr>
          <a:xfrm>
            <a:off x="6882909" y="3390530"/>
            <a:ext cx="1174029" cy="7310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366CB1B6-6876-440D-808F-CDD845DAC25D}"/>
              </a:ext>
            </a:extLst>
          </p:cNvPr>
          <p:cNvSpPr/>
          <p:nvPr/>
        </p:nvSpPr>
        <p:spPr>
          <a:xfrm>
            <a:off x="8181721" y="3390530"/>
            <a:ext cx="1174029" cy="7310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B8F8C938-2FA3-498C-AB54-E2FC74CA7E86}"/>
              </a:ext>
            </a:extLst>
          </p:cNvPr>
          <p:cNvSpPr/>
          <p:nvPr/>
        </p:nvSpPr>
        <p:spPr>
          <a:xfrm>
            <a:off x="6215059" y="4186298"/>
            <a:ext cx="3706309" cy="147732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特徵差距極大</a:t>
            </a:r>
            <a:endParaRPr lang="en-US" altLang="zh-TW" dirty="0">
              <a:ln w="0"/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也不太符合我們</a:t>
            </a:r>
            <a:endParaRPr lang="en-US" altLang="zh-TW" dirty="0">
              <a:ln w="0"/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對水箱的定義</a:t>
            </a:r>
            <a:endParaRPr lang="en-US" altLang="zh-TW" dirty="0">
              <a:ln w="0"/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dirty="0">
                <a:ln w="0"/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這也是為甚麼第一步要先定義好特徵</a:t>
            </a:r>
            <a:endParaRPr lang="en-US" altLang="zh-TW" dirty="0">
              <a:ln w="0"/>
              <a:solidFill>
                <a:srgbClr val="FF0000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id="{D583C92C-9060-4424-9D83-DC04B1D712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9680" y="2695760"/>
            <a:ext cx="2345810" cy="1876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6994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ED3998CD-05C3-4CF9-840E-F28BE0552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1537172" cy="703282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</a:rPr>
              <a:t>3.yolo</a:t>
            </a:r>
            <a:r>
              <a:rPr lang="zh-TW" altLang="en-US" dirty="0">
                <a:latin typeface="微軟正黑體" panose="020B0604030504040204" pitchFamily="34" charset="-120"/>
              </a:rPr>
              <a:t>訓練</a:t>
            </a:r>
            <a:r>
              <a:rPr lang="en-US" altLang="zh-TW" dirty="0">
                <a:latin typeface="微軟正黑體" panose="020B0604030504040204" pitchFamily="34" charset="-120"/>
              </a:rPr>
              <a:t>-</a:t>
            </a:r>
            <a:r>
              <a:rPr lang="zh-TW" altLang="en-US" dirty="0">
                <a:latin typeface="微軟正黑體" panose="020B0604030504040204" pitchFamily="34" charset="-120"/>
              </a:rPr>
              <a:t>標註資料</a:t>
            </a:r>
            <a:r>
              <a:rPr lang="en-US" altLang="zh-TW" dirty="0">
                <a:latin typeface="微軟正黑體" panose="020B0604030504040204" pitchFamily="34" charset="-120"/>
              </a:rPr>
              <a:t>-</a:t>
            </a:r>
            <a:r>
              <a:rPr lang="zh-TW" altLang="en-US" dirty="0">
                <a:latin typeface="微軟正黑體" panose="020B0604030504040204" pitchFamily="34" charset="-120"/>
              </a:rPr>
              <a:t>如何做好標記</a:t>
            </a:r>
            <a:endParaRPr lang="en-US" altLang="zh-TW" dirty="0">
              <a:latin typeface="微軟正黑體" panose="020B0604030504040204" pitchFamily="34" charset="-120"/>
            </a:endParaRPr>
          </a:p>
        </p:txBody>
      </p:sp>
      <p:sp>
        <p:nvSpPr>
          <p:cNvPr id="18" name="內容版面配置區 1">
            <a:extLst>
              <a:ext uri="{FF2B5EF4-FFF2-40B4-BE49-F238E27FC236}">
                <a16:creationId xmlns:a16="http://schemas.microsoft.com/office/drawing/2014/main" id="{C0385CB8-4131-460E-96BD-92F0D4C6B9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719" y="1550782"/>
            <a:ext cx="10585495" cy="4592862"/>
          </a:xfrm>
        </p:spPr>
        <p:txBody>
          <a:bodyPr>
            <a:normAutofit/>
          </a:bodyPr>
          <a:lstStyle/>
          <a:p>
            <a:r>
              <a:rPr lang="en-US" altLang="zh-TW" sz="2900" dirty="0">
                <a:latin typeface="微軟正黑體" panose="020B0604030504040204" pitchFamily="34" charset="-120"/>
              </a:rPr>
              <a:t>4</a:t>
            </a:r>
            <a:r>
              <a:rPr lang="en-US" altLang="zh-TW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.</a:t>
            </a:r>
            <a:r>
              <a:rPr lang="zh-TW" altLang="en-US" sz="2900" dirty="0">
                <a:latin typeface="微軟正黑體" panose="020B0604030504040204" pitchFamily="34" charset="-120"/>
              </a:rPr>
              <a:t>了解</a:t>
            </a:r>
            <a:r>
              <a:rPr lang="en-US" altLang="zh-TW" sz="2900" dirty="0">
                <a:latin typeface="微軟正黑體" panose="020B0604030504040204" pitchFamily="34" charset="-120"/>
              </a:rPr>
              <a:t>AI</a:t>
            </a:r>
            <a:r>
              <a:rPr lang="zh-TW" altLang="en-US" sz="2900" dirty="0">
                <a:latin typeface="微軟正黑體" panose="020B0604030504040204" pitchFamily="34" charset="-120"/>
              </a:rPr>
              <a:t>訓練的壓縮比</a:t>
            </a:r>
            <a:endParaRPr lang="en-US" altLang="zh-TW" sz="2900" dirty="0">
              <a:latin typeface="微軟正黑體" panose="020B0604030504040204" pitchFamily="34" charset="-120"/>
            </a:endParaRPr>
          </a:p>
          <a:p>
            <a:pPr lvl="1"/>
            <a:r>
              <a:rPr lang="zh-TW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影像進</a:t>
            </a:r>
            <a:r>
              <a:rPr lang="en-US" altLang="zh-TW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AI</a:t>
            </a:r>
            <a:r>
              <a:rPr lang="zh-TW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訓練通常影像大小都會有所壓縮</a:t>
            </a:r>
            <a:endParaRPr lang="en-US" altLang="zh-TW" sz="29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/>
            <a:r>
              <a:rPr lang="zh-TW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此時要特別注意壓縮後的影像是否特徵會不見</a:t>
            </a:r>
            <a:endParaRPr lang="en-US" altLang="zh-TW" sz="29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/>
            <a:r>
              <a:rPr lang="zh-TW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如果特徵不見或是不明顯，</a:t>
            </a:r>
            <a:r>
              <a:rPr lang="en-US" altLang="zh-TW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label</a:t>
            </a:r>
            <a:r>
              <a:rPr lang="zh-TW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就不要保留</a:t>
            </a:r>
            <a:endParaRPr lang="en-US" altLang="zh-TW" sz="29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2"/>
            <a:r>
              <a:rPr lang="zh-TW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以免造成資料混亂</a:t>
            </a:r>
            <a:endParaRPr lang="en-US" altLang="zh-TW" sz="29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477994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ED3998CD-05C3-4CF9-840E-F28BE0552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1537172" cy="703282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</a:rPr>
              <a:t>3.yolo</a:t>
            </a:r>
            <a:r>
              <a:rPr lang="zh-TW" altLang="en-US" dirty="0">
                <a:latin typeface="微軟正黑體" panose="020B0604030504040204" pitchFamily="34" charset="-120"/>
              </a:rPr>
              <a:t>訓練</a:t>
            </a:r>
            <a:r>
              <a:rPr lang="en-US" altLang="zh-TW" dirty="0">
                <a:latin typeface="微軟正黑體" panose="020B0604030504040204" pitchFamily="34" charset="-120"/>
              </a:rPr>
              <a:t>-</a:t>
            </a:r>
            <a:r>
              <a:rPr lang="zh-TW" altLang="en-US" dirty="0">
                <a:latin typeface="微軟正黑體" panose="020B0604030504040204" pitchFamily="34" charset="-120"/>
              </a:rPr>
              <a:t>標註資料</a:t>
            </a:r>
            <a:r>
              <a:rPr lang="en-US" altLang="zh-TW" dirty="0">
                <a:latin typeface="微軟正黑體" panose="020B0604030504040204" pitchFamily="34" charset="-120"/>
              </a:rPr>
              <a:t>-</a:t>
            </a:r>
            <a:r>
              <a:rPr lang="zh-TW" altLang="en-US" dirty="0">
                <a:latin typeface="微軟正黑體" panose="020B0604030504040204" pitchFamily="34" charset="-120"/>
              </a:rPr>
              <a:t>如何做好標記</a:t>
            </a:r>
            <a:endParaRPr lang="en-US" altLang="zh-TW" dirty="0">
              <a:latin typeface="微軟正黑體" panose="020B0604030504040204" pitchFamily="34" charset="-120"/>
            </a:endParaRPr>
          </a:p>
        </p:txBody>
      </p:sp>
      <p:sp>
        <p:nvSpPr>
          <p:cNvPr id="18" name="內容版面配置區 1">
            <a:extLst>
              <a:ext uri="{FF2B5EF4-FFF2-40B4-BE49-F238E27FC236}">
                <a16:creationId xmlns:a16="http://schemas.microsoft.com/office/drawing/2014/main" id="{C0385CB8-4131-460E-96BD-92F0D4C6B9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719" y="1550782"/>
            <a:ext cx="10585495" cy="4592862"/>
          </a:xfrm>
        </p:spPr>
        <p:txBody>
          <a:bodyPr>
            <a:normAutofit/>
          </a:bodyPr>
          <a:lstStyle/>
          <a:p>
            <a:r>
              <a:rPr lang="en-US" altLang="zh-TW" sz="2900" dirty="0">
                <a:latin typeface="微軟正黑體" panose="020B0604030504040204" pitchFamily="34" charset="-120"/>
              </a:rPr>
              <a:t>4</a:t>
            </a:r>
            <a:r>
              <a:rPr lang="en-US" altLang="zh-TW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.</a:t>
            </a:r>
            <a:r>
              <a:rPr lang="zh-TW" altLang="en-US" sz="2900" dirty="0">
                <a:latin typeface="微軟正黑體" panose="020B0604030504040204" pitchFamily="34" charset="-120"/>
              </a:rPr>
              <a:t>了解</a:t>
            </a:r>
            <a:r>
              <a:rPr lang="en-US" altLang="zh-TW" sz="2900" dirty="0">
                <a:latin typeface="微軟正黑體" panose="020B0604030504040204" pitchFamily="34" charset="-120"/>
              </a:rPr>
              <a:t>AI</a:t>
            </a:r>
            <a:r>
              <a:rPr lang="zh-TW" altLang="en-US" sz="2900" dirty="0">
                <a:latin typeface="微軟正黑體" panose="020B0604030504040204" pitchFamily="34" charset="-120"/>
              </a:rPr>
              <a:t>訓練的壓縮比</a:t>
            </a:r>
            <a:endParaRPr lang="en-US" altLang="zh-TW" sz="2900" dirty="0">
              <a:latin typeface="微軟正黑體" panose="020B0604030504040204" pitchFamily="34" charset="-120"/>
            </a:endParaRPr>
          </a:p>
          <a:p>
            <a:pPr lvl="1"/>
            <a:r>
              <a:rPr lang="zh-TW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依據右圖顯示特徵為方形有網格</a:t>
            </a:r>
            <a:endParaRPr lang="en-US" altLang="zh-TW" sz="29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2"/>
            <a:r>
              <a:rPr lang="zh-TW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原始影像可以看到特徵還在</a:t>
            </a:r>
            <a:endParaRPr lang="en-US" altLang="zh-TW" sz="29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/>
            <a:r>
              <a:rPr lang="zh-TW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經過壓縮後已經糊掉了</a:t>
            </a:r>
            <a:endParaRPr lang="en-US" altLang="zh-TW" sz="29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2"/>
            <a:r>
              <a:rPr lang="zh-TW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已經看不出特徵了</a:t>
            </a:r>
            <a:endParaRPr lang="en-US" altLang="zh-TW" sz="29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115A5594-4BB1-42AB-8F7F-94C50818BF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3" y="4058038"/>
            <a:ext cx="4972050" cy="2796778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7B111D11-A40D-4874-B1A5-E8249E31AE74}"/>
              </a:ext>
            </a:extLst>
          </p:cNvPr>
          <p:cNvSpPr/>
          <p:nvPr/>
        </p:nvSpPr>
        <p:spPr>
          <a:xfrm>
            <a:off x="3350038" y="5237776"/>
            <a:ext cx="236764" cy="22451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F368FAAE-1E4C-404A-B02C-499DD93D21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4036" y="4250872"/>
            <a:ext cx="930704" cy="780589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1E192832-3240-4EA0-A2F1-82D2C38AD8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2511" y="1660592"/>
            <a:ext cx="2454468" cy="1963575"/>
          </a:xfrm>
          <a:prstGeom prst="rect">
            <a:avLst/>
          </a:prstGeom>
        </p:spPr>
      </p:pic>
      <p:sp>
        <p:nvSpPr>
          <p:cNvPr id="8" name="箭號: 向右 7">
            <a:extLst>
              <a:ext uri="{FF2B5EF4-FFF2-40B4-BE49-F238E27FC236}">
                <a16:creationId xmlns:a16="http://schemas.microsoft.com/office/drawing/2014/main" id="{C28F32A5-3A2A-4861-BD40-936F3E60E5AD}"/>
              </a:ext>
            </a:extLst>
          </p:cNvPr>
          <p:cNvSpPr/>
          <p:nvPr/>
        </p:nvSpPr>
        <p:spPr>
          <a:xfrm>
            <a:off x="5144814" y="5174146"/>
            <a:ext cx="1600588" cy="5556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3CEF9A26-9EEE-4F57-810E-0E8B5DDCB484}"/>
              </a:ext>
            </a:extLst>
          </p:cNvPr>
          <p:cNvSpPr/>
          <p:nvPr/>
        </p:nvSpPr>
        <p:spPr>
          <a:xfrm>
            <a:off x="5072463" y="4846795"/>
            <a:ext cx="156485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zh-TW" dirty="0">
                <a:ln w="0"/>
                <a:latin typeface="微軟正黑體" panose="020B0604030504040204" pitchFamily="34" charset="-120"/>
                <a:ea typeface="微軟正黑體" panose="020B0604030504040204" pitchFamily="34" charset="-120"/>
              </a:rPr>
              <a:t>AI</a:t>
            </a:r>
            <a:r>
              <a:rPr lang="zh-TW" altLang="en-US" dirty="0">
                <a:ln w="0"/>
                <a:latin typeface="微軟正黑體" panose="020B0604030504040204" pitchFamily="34" charset="-120"/>
                <a:ea typeface="微軟正黑體" panose="020B0604030504040204" pitchFamily="34" charset="-120"/>
              </a:rPr>
              <a:t>訓練壓縮後</a:t>
            </a:r>
            <a:endParaRPr lang="en-US" altLang="zh-TW" dirty="0">
              <a:ln w="0"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F01B7C02-E9A4-4AC0-A506-80C236287C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4305" y="4065799"/>
            <a:ext cx="4972050" cy="2796778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21BBFE3E-1D60-45BD-B7CF-09D414F6C5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6170" y="4299575"/>
            <a:ext cx="739505" cy="780589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A4130263-62EB-45B5-AB0A-6AD18DB663DD}"/>
              </a:ext>
            </a:extLst>
          </p:cNvPr>
          <p:cNvSpPr/>
          <p:nvPr/>
        </p:nvSpPr>
        <p:spPr>
          <a:xfrm>
            <a:off x="10160269" y="5282218"/>
            <a:ext cx="236764" cy="22451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38CCEEE7-E3C6-495A-93E5-305AC564B18F}"/>
              </a:ext>
            </a:extLst>
          </p:cNvPr>
          <p:cNvSpPr/>
          <p:nvPr/>
        </p:nvSpPr>
        <p:spPr>
          <a:xfrm>
            <a:off x="5015553" y="5658488"/>
            <a:ext cx="18004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TW" altLang="en-US" dirty="0">
                <a:ln w="0"/>
                <a:latin typeface="微軟正黑體" panose="020B0604030504040204" pitchFamily="34" charset="-120"/>
                <a:ea typeface="微軟正黑體" panose="020B0604030504040204" pitchFamily="34" charset="-120"/>
              </a:rPr>
              <a:t>此示範訊練時為</a:t>
            </a:r>
            <a:endParaRPr lang="en-US" altLang="zh-TW" dirty="0">
              <a:ln w="0"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ln w="0"/>
                <a:latin typeface="微軟正黑體" panose="020B0604030504040204" pitchFamily="34" charset="-120"/>
                <a:ea typeface="微軟正黑體" panose="020B0604030504040204" pitchFamily="34" charset="-120"/>
              </a:rPr>
              <a:t>320 x 320</a:t>
            </a:r>
          </a:p>
          <a:p>
            <a:r>
              <a:rPr lang="zh-TW" altLang="en-US" dirty="0">
                <a:ln w="0"/>
                <a:latin typeface="微軟正黑體" panose="020B0604030504040204" pitchFamily="34" charset="-120"/>
                <a:ea typeface="微軟正黑體" panose="020B0604030504040204" pitchFamily="34" charset="-120"/>
              </a:rPr>
              <a:t>影像壓縮到</a:t>
            </a:r>
            <a:r>
              <a:rPr lang="en-US" altLang="zh-TW" dirty="0">
                <a:ln w="0"/>
                <a:latin typeface="微軟正黑體" panose="020B0604030504040204" pitchFamily="34" charset="-120"/>
                <a:ea typeface="微軟正黑體" panose="020B0604030504040204" pitchFamily="34" charset="-120"/>
              </a:rPr>
              <a:t>320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9C55A579-2956-4E05-B25E-27B73D4AEE34}"/>
              </a:ext>
            </a:extLst>
          </p:cNvPr>
          <p:cNvSpPr/>
          <p:nvPr/>
        </p:nvSpPr>
        <p:spPr>
          <a:xfrm>
            <a:off x="1314600" y="3729390"/>
            <a:ext cx="2432076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TW" altLang="en-US" dirty="0">
                <a:ln w="0"/>
                <a:latin typeface="微軟正黑體" panose="020B0604030504040204" pitchFamily="34" charset="-120"/>
                <a:ea typeface="微軟正黑體" panose="020B0604030504040204" pitchFamily="34" charset="-120"/>
              </a:rPr>
              <a:t>原始影像</a:t>
            </a:r>
            <a:r>
              <a:rPr lang="en-US" altLang="zh-TW" dirty="0">
                <a:ln w="0"/>
                <a:latin typeface="微軟正黑體" panose="020B0604030504040204" pitchFamily="34" charset="-120"/>
                <a:ea typeface="微軟正黑體" panose="020B0604030504040204" pitchFamily="34" charset="-120"/>
              </a:rPr>
              <a:t>(1920x1080)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6A6E6761-6E8C-44A1-A362-B77D947FFFA6}"/>
              </a:ext>
            </a:extLst>
          </p:cNvPr>
          <p:cNvSpPr/>
          <p:nvPr/>
        </p:nvSpPr>
        <p:spPr>
          <a:xfrm>
            <a:off x="8249745" y="3734377"/>
            <a:ext cx="2161169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zh-TW" dirty="0">
                <a:ln w="0"/>
                <a:latin typeface="微軟正黑體" panose="020B0604030504040204" pitchFamily="34" charset="-120"/>
                <a:ea typeface="微軟正黑體" panose="020B0604030504040204" pitchFamily="34" charset="-120"/>
              </a:rPr>
              <a:t>AI</a:t>
            </a:r>
            <a:r>
              <a:rPr lang="zh-TW" altLang="en-US" dirty="0">
                <a:ln w="0"/>
                <a:latin typeface="微軟正黑體" panose="020B0604030504040204" pitchFamily="34" charset="-120"/>
                <a:ea typeface="微軟正黑體" panose="020B0604030504040204" pitchFamily="34" charset="-120"/>
              </a:rPr>
              <a:t>壓縮後</a:t>
            </a:r>
            <a:r>
              <a:rPr lang="en-US" altLang="zh-TW" dirty="0">
                <a:ln w="0"/>
                <a:latin typeface="微軟正黑體" panose="020B0604030504040204" pitchFamily="34" charset="-120"/>
                <a:ea typeface="微軟正黑體" panose="020B0604030504040204" pitchFamily="34" charset="-120"/>
              </a:rPr>
              <a:t>(320x180)</a:t>
            </a:r>
          </a:p>
        </p:txBody>
      </p:sp>
    </p:spTree>
    <p:extLst>
      <p:ext uri="{BB962C8B-B14F-4D97-AF65-F5344CB8AC3E}">
        <p14:creationId xmlns:p14="http://schemas.microsoft.com/office/powerpoint/2010/main" val="35106248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ED3998CD-05C3-4CF9-840E-F28BE0552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1537172" cy="703282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</a:rPr>
              <a:t>3.yolo</a:t>
            </a:r>
            <a:r>
              <a:rPr lang="zh-TW" altLang="en-US" dirty="0">
                <a:latin typeface="微軟正黑體" panose="020B0604030504040204" pitchFamily="34" charset="-120"/>
              </a:rPr>
              <a:t>訓練</a:t>
            </a:r>
            <a:r>
              <a:rPr lang="en-US" altLang="zh-TW" dirty="0">
                <a:latin typeface="微軟正黑體" panose="020B0604030504040204" pitchFamily="34" charset="-120"/>
              </a:rPr>
              <a:t>-yolo</a:t>
            </a:r>
            <a:r>
              <a:rPr lang="zh-TW" altLang="en-US" dirty="0">
                <a:latin typeface="微軟正黑體" panose="020B0604030504040204" pitchFamily="34" charset="-120"/>
              </a:rPr>
              <a:t>資料夾定義</a:t>
            </a:r>
            <a:endParaRPr lang="en-US" altLang="zh-TW" dirty="0">
              <a:latin typeface="微軟正黑體" panose="020B0604030504040204" pitchFamily="34" charset="-120"/>
            </a:endParaRPr>
          </a:p>
        </p:txBody>
      </p:sp>
      <p:sp>
        <p:nvSpPr>
          <p:cNvPr id="18" name="內容版面配置區 1">
            <a:extLst>
              <a:ext uri="{FF2B5EF4-FFF2-40B4-BE49-F238E27FC236}">
                <a16:creationId xmlns:a16="http://schemas.microsoft.com/office/drawing/2014/main" id="{C0385CB8-4131-460E-96BD-92F0D4C6B9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719" y="1550782"/>
            <a:ext cx="7057341" cy="5091892"/>
          </a:xfrm>
        </p:spPr>
        <p:txBody>
          <a:bodyPr>
            <a:normAutofit fontScale="92500" lnSpcReduction="20000"/>
          </a:bodyPr>
          <a:lstStyle/>
          <a:p>
            <a:r>
              <a:rPr lang="en-US" altLang="zh-TW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所需要的檔案</a:t>
            </a:r>
            <a:endParaRPr lang="en-US" altLang="zh-TW" sz="29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/>
            <a:r>
              <a:rPr lang="en-US" altLang="zh-TW" sz="2900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I.data</a:t>
            </a:r>
            <a:endParaRPr lang="en-US" altLang="zh-TW" sz="29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2"/>
            <a:r>
              <a:rPr lang="en-US" altLang="zh-TW" sz="2900" dirty="0">
                <a:latin typeface="微軟正黑體" panose="020B0604030504040204" pitchFamily="34" charset="-120"/>
              </a:rPr>
              <a:t>i</a:t>
            </a:r>
            <a:r>
              <a:rPr lang="en-US" altLang="zh-TW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mage</a:t>
            </a:r>
          </a:p>
          <a:p>
            <a:pPr lvl="3"/>
            <a:r>
              <a:rPr lang="zh-TW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存放所有影像</a:t>
            </a:r>
            <a:endParaRPr lang="en-US" altLang="zh-TW" sz="29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2"/>
            <a:r>
              <a:rPr lang="en-US" altLang="zh-TW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labels</a:t>
            </a:r>
          </a:p>
          <a:p>
            <a:pPr lvl="3"/>
            <a:r>
              <a:rPr lang="zh-TW" altLang="en-US" sz="2900" dirty="0">
                <a:latin typeface="微軟正黑體" panose="020B0604030504040204" pitchFamily="34" charset="-120"/>
              </a:rPr>
              <a:t>存放所有標記檔案</a:t>
            </a:r>
            <a:endParaRPr lang="en-US" altLang="zh-TW" sz="2900" dirty="0">
              <a:latin typeface="微軟正黑體" panose="020B0604030504040204" pitchFamily="34" charset="-120"/>
            </a:endParaRPr>
          </a:p>
          <a:p>
            <a:pPr lvl="1"/>
            <a:r>
              <a:rPr lang="en-US" altLang="zh-TW" sz="2900" dirty="0" err="1">
                <a:latin typeface="微軟正黑體" panose="020B0604030504040204" pitchFamily="34" charset="-120"/>
              </a:rPr>
              <a:t>II.obj.yaml</a:t>
            </a:r>
            <a:endParaRPr lang="en-US" altLang="zh-TW" sz="2900" dirty="0">
              <a:latin typeface="微軟正黑體" panose="020B0604030504040204" pitchFamily="34" charset="-120"/>
            </a:endParaRPr>
          </a:p>
          <a:p>
            <a:pPr lvl="2"/>
            <a:r>
              <a:rPr lang="zh-TW" altLang="en-US" sz="2900" dirty="0">
                <a:latin typeface="微軟正黑體" panose="020B0604030504040204" pitchFamily="34" charset="-120"/>
              </a:rPr>
              <a:t>紀錄訓練資料</a:t>
            </a:r>
            <a:endParaRPr lang="en-US" altLang="zh-TW" sz="2900" dirty="0">
              <a:latin typeface="微軟正黑體" panose="020B0604030504040204" pitchFamily="34" charset="-120"/>
            </a:endParaRPr>
          </a:p>
          <a:p>
            <a:pPr lvl="1"/>
            <a:r>
              <a:rPr lang="en-US" altLang="zh-TW" sz="2900" dirty="0">
                <a:latin typeface="微軟正黑體" panose="020B0604030504040204" pitchFamily="34" charset="-120"/>
              </a:rPr>
              <a:t>III.train.txt</a:t>
            </a:r>
          </a:p>
          <a:p>
            <a:pPr lvl="2"/>
            <a:r>
              <a:rPr lang="zh-TW" altLang="en-US" sz="2900" dirty="0">
                <a:latin typeface="微軟正黑體" panose="020B0604030504040204" pitchFamily="34" charset="-120"/>
              </a:rPr>
              <a:t>訓練集紀錄訓練的影像位置</a:t>
            </a:r>
            <a:endParaRPr lang="en-US" altLang="zh-TW" sz="2900" dirty="0">
              <a:latin typeface="微軟正黑體" panose="020B0604030504040204" pitchFamily="34" charset="-120"/>
            </a:endParaRPr>
          </a:p>
          <a:p>
            <a:pPr lvl="1"/>
            <a:r>
              <a:rPr lang="en-US" altLang="zh-TW" sz="2900" dirty="0">
                <a:latin typeface="微軟正黑體" panose="020B0604030504040204" pitchFamily="34" charset="-120"/>
              </a:rPr>
              <a:t>IV.val.txt</a:t>
            </a:r>
          </a:p>
          <a:p>
            <a:pPr lvl="2"/>
            <a:r>
              <a:rPr lang="zh-TW" altLang="en-US" sz="2900" dirty="0">
                <a:latin typeface="微軟正黑體" panose="020B0604030504040204" pitchFamily="34" charset="-120"/>
              </a:rPr>
              <a:t>驗證集記錄驗證影像的位置</a:t>
            </a:r>
            <a:endParaRPr lang="en-US" altLang="zh-TW" sz="2900" dirty="0">
              <a:latin typeface="微軟正黑體" panose="020B0604030504040204" pitchFamily="34" charset="-120"/>
            </a:endParaRPr>
          </a:p>
          <a:p>
            <a:pPr lvl="1"/>
            <a:r>
              <a:rPr lang="en-US" altLang="zh-TW" sz="2900" dirty="0">
                <a:latin typeface="微軟正黑體" panose="020B0604030504040204" pitchFamily="34" charset="-120"/>
              </a:rPr>
              <a:t>V.yolov5n/s/m/l/</a:t>
            </a:r>
            <a:r>
              <a:rPr lang="en-US" altLang="zh-TW" sz="2900" dirty="0" err="1">
                <a:latin typeface="微軟正黑體" panose="020B0604030504040204" pitchFamily="34" charset="-120"/>
              </a:rPr>
              <a:t>x.yaml</a:t>
            </a:r>
            <a:endParaRPr lang="en-US" altLang="zh-TW" sz="2900" dirty="0">
              <a:latin typeface="微軟正黑體" panose="020B0604030504040204" pitchFamily="34" charset="-120"/>
            </a:endParaRPr>
          </a:p>
          <a:p>
            <a:pPr lvl="2"/>
            <a:r>
              <a:rPr lang="en-US" altLang="zh-TW" sz="2900" dirty="0">
                <a:latin typeface="微軟正黑體" panose="020B0604030504040204" pitchFamily="34" charset="-120"/>
              </a:rPr>
              <a:t>yolov5</a:t>
            </a:r>
            <a:r>
              <a:rPr lang="zh-TW" altLang="en-US" sz="2900" dirty="0">
                <a:latin typeface="微軟正黑體" panose="020B0604030504040204" pitchFamily="34" charset="-120"/>
              </a:rPr>
              <a:t>參數紀錄</a:t>
            </a:r>
            <a:endParaRPr lang="en-US" altLang="zh-TW" sz="2900" dirty="0">
              <a:latin typeface="微軟正黑體" panose="020B0604030504040204" pitchFamily="34" charset="-120"/>
            </a:endParaRPr>
          </a:p>
          <a:p>
            <a:pPr lvl="3"/>
            <a:endParaRPr lang="en-US" altLang="zh-TW" sz="29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F9484BD9-A277-496C-A29D-34DDB689F6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5124" y="1666230"/>
            <a:ext cx="1829055" cy="1295581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A5970D4C-A7F0-406D-A997-06C839C1C4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2096" y="4081070"/>
            <a:ext cx="5005860" cy="1743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1237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ED3998CD-05C3-4CF9-840E-F28BE0552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1537172" cy="703282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</a:rPr>
              <a:t>3.yolo</a:t>
            </a:r>
            <a:r>
              <a:rPr lang="zh-TW" altLang="en-US" dirty="0">
                <a:latin typeface="微軟正黑體" panose="020B0604030504040204" pitchFamily="34" charset="-120"/>
              </a:rPr>
              <a:t>訓練</a:t>
            </a:r>
            <a:r>
              <a:rPr lang="en-US" altLang="zh-TW" dirty="0">
                <a:latin typeface="微軟正黑體" panose="020B0604030504040204" pitchFamily="34" charset="-120"/>
              </a:rPr>
              <a:t>-yolo</a:t>
            </a:r>
            <a:r>
              <a:rPr lang="zh-TW" altLang="en-US" dirty="0">
                <a:latin typeface="微軟正黑體" panose="020B0604030504040204" pitchFamily="34" charset="-120"/>
              </a:rPr>
              <a:t>資料夾定義</a:t>
            </a:r>
            <a:endParaRPr lang="en-US" altLang="zh-TW" dirty="0">
              <a:latin typeface="微軟正黑體" panose="020B0604030504040204" pitchFamily="34" charset="-120"/>
            </a:endParaRPr>
          </a:p>
        </p:txBody>
      </p:sp>
      <p:sp>
        <p:nvSpPr>
          <p:cNvPr id="18" name="內容版面配置區 1">
            <a:extLst>
              <a:ext uri="{FF2B5EF4-FFF2-40B4-BE49-F238E27FC236}">
                <a16:creationId xmlns:a16="http://schemas.microsoft.com/office/drawing/2014/main" id="{C0385CB8-4131-460E-96BD-92F0D4C6B9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719" y="1550782"/>
            <a:ext cx="7057341" cy="5091892"/>
          </a:xfrm>
        </p:spPr>
        <p:txBody>
          <a:bodyPr>
            <a:normAutofit/>
          </a:bodyPr>
          <a:lstStyle/>
          <a:p>
            <a:r>
              <a:rPr lang="en-US" altLang="zh-TW" sz="2900" dirty="0">
                <a:latin typeface="微軟正黑體" panose="020B0604030504040204" pitchFamily="34" charset="-120"/>
              </a:rPr>
              <a:t>2.data</a:t>
            </a:r>
            <a:r>
              <a:rPr lang="zh-TW" altLang="en-US" sz="2900" dirty="0">
                <a:latin typeface="微軟正黑體" panose="020B0604030504040204" pitchFamily="34" charset="-120"/>
              </a:rPr>
              <a:t>資料夾</a:t>
            </a:r>
            <a:endParaRPr lang="en-US" altLang="zh-TW" sz="2900" dirty="0">
              <a:latin typeface="微軟正黑體" panose="020B0604030504040204" pitchFamily="34" charset="-120"/>
            </a:endParaRP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F9484BD9-A277-496C-A29D-34DDB689F6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200" y="3364107"/>
            <a:ext cx="1829055" cy="1295581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E158A1D8-D84D-4430-87A8-3D81872F0B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1195"/>
          <a:stretch/>
        </p:blipFill>
        <p:spPr>
          <a:xfrm>
            <a:off x="3178447" y="3364107"/>
            <a:ext cx="1333638" cy="1228896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8B4EDCB0-B331-4CA0-847F-74603A5CC2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790" y="1642899"/>
            <a:ext cx="4029556" cy="2187045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30CBAD16-6F45-4A76-9E58-58648C75B5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1790" y="4521295"/>
            <a:ext cx="4029555" cy="1983460"/>
          </a:xfrm>
          <a:prstGeom prst="rect">
            <a:avLst/>
          </a:prstGeom>
        </p:spPr>
      </p:pic>
      <p:sp>
        <p:nvSpPr>
          <p:cNvPr id="10" name="箭號: 向右 9">
            <a:extLst>
              <a:ext uri="{FF2B5EF4-FFF2-40B4-BE49-F238E27FC236}">
                <a16:creationId xmlns:a16="http://schemas.microsoft.com/office/drawing/2014/main" id="{A86A4A3D-191F-4D49-9E3E-A695074DB49D}"/>
              </a:ext>
            </a:extLst>
          </p:cNvPr>
          <p:cNvSpPr/>
          <p:nvPr/>
        </p:nvSpPr>
        <p:spPr>
          <a:xfrm>
            <a:off x="2704854" y="3978555"/>
            <a:ext cx="376253" cy="3735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箭號: 向右 11">
            <a:extLst>
              <a:ext uri="{FF2B5EF4-FFF2-40B4-BE49-F238E27FC236}">
                <a16:creationId xmlns:a16="http://schemas.microsoft.com/office/drawing/2014/main" id="{E0AAD656-4B72-4E5F-8645-509375E2FA52}"/>
              </a:ext>
            </a:extLst>
          </p:cNvPr>
          <p:cNvSpPr/>
          <p:nvPr/>
        </p:nvSpPr>
        <p:spPr>
          <a:xfrm rot="19154986">
            <a:off x="4804608" y="3474874"/>
            <a:ext cx="719337" cy="3735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箭號: 向右 12">
            <a:extLst>
              <a:ext uri="{FF2B5EF4-FFF2-40B4-BE49-F238E27FC236}">
                <a16:creationId xmlns:a16="http://schemas.microsoft.com/office/drawing/2014/main" id="{08C1A0EC-5494-4301-AF89-B0C7DB925B0C}"/>
              </a:ext>
            </a:extLst>
          </p:cNvPr>
          <p:cNvSpPr/>
          <p:nvPr/>
        </p:nvSpPr>
        <p:spPr>
          <a:xfrm rot="3058225">
            <a:off x="4804608" y="4406249"/>
            <a:ext cx="719337" cy="3735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247529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ED3998CD-05C3-4CF9-840E-F28BE0552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1537172" cy="703282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</a:rPr>
              <a:t>3.yolo</a:t>
            </a:r>
            <a:r>
              <a:rPr lang="zh-TW" altLang="en-US" dirty="0">
                <a:latin typeface="微軟正黑體" panose="020B0604030504040204" pitchFamily="34" charset="-120"/>
              </a:rPr>
              <a:t>訓練</a:t>
            </a:r>
            <a:r>
              <a:rPr lang="en-US" altLang="zh-TW" dirty="0">
                <a:latin typeface="微軟正黑體" panose="020B0604030504040204" pitchFamily="34" charset="-120"/>
              </a:rPr>
              <a:t>-xml</a:t>
            </a:r>
            <a:r>
              <a:rPr lang="zh-TW" altLang="en-US" dirty="0">
                <a:latin typeface="微軟正黑體" panose="020B0604030504040204" pitchFamily="34" charset="-120"/>
              </a:rPr>
              <a:t>轉換</a:t>
            </a:r>
            <a:r>
              <a:rPr lang="en-US" altLang="zh-TW" dirty="0">
                <a:latin typeface="微軟正黑體" panose="020B0604030504040204" pitchFamily="34" charset="-120"/>
              </a:rPr>
              <a:t>(</a:t>
            </a:r>
            <a:r>
              <a:rPr lang="zh-TW" altLang="en-US" dirty="0">
                <a:latin typeface="微軟正黑體" panose="020B0604030504040204" pitchFamily="34" charset="-120"/>
              </a:rPr>
              <a:t>功課</a:t>
            </a:r>
            <a:r>
              <a:rPr lang="en-US" altLang="zh-TW" dirty="0">
                <a:latin typeface="微軟正黑體" panose="020B0604030504040204" pitchFamily="34" charset="-120"/>
              </a:rPr>
              <a:t>1)</a:t>
            </a:r>
          </a:p>
        </p:txBody>
      </p:sp>
      <p:sp>
        <p:nvSpPr>
          <p:cNvPr id="18" name="內容版面配置區 1">
            <a:extLst>
              <a:ext uri="{FF2B5EF4-FFF2-40B4-BE49-F238E27FC236}">
                <a16:creationId xmlns:a16="http://schemas.microsoft.com/office/drawing/2014/main" id="{C0385CB8-4131-460E-96BD-92F0D4C6B9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720" y="1550782"/>
            <a:ext cx="6874462" cy="4592862"/>
          </a:xfrm>
        </p:spPr>
        <p:txBody>
          <a:bodyPr>
            <a:normAutofit lnSpcReduction="10000"/>
          </a:bodyPr>
          <a:lstStyle/>
          <a:p>
            <a:r>
              <a:rPr lang="zh-TW" altLang="en-US" sz="2900" dirty="0">
                <a:latin typeface="微軟正黑體" panose="020B0604030504040204" pitchFamily="34" charset="-120"/>
              </a:rPr>
              <a:t>將</a:t>
            </a:r>
            <a:r>
              <a:rPr lang="en-US" altLang="zh-TW" sz="2900" dirty="0">
                <a:latin typeface="微軟正黑體" panose="020B0604030504040204" pitchFamily="34" charset="-120"/>
              </a:rPr>
              <a:t>xml</a:t>
            </a:r>
            <a:r>
              <a:rPr lang="zh-TW" altLang="en-US" sz="2900" dirty="0">
                <a:latin typeface="微軟正黑體" panose="020B0604030504040204" pitchFamily="34" charset="-120"/>
              </a:rPr>
              <a:t>進行解析轉換成</a:t>
            </a:r>
            <a:r>
              <a:rPr lang="en-US" altLang="zh-TW" sz="2900" dirty="0">
                <a:latin typeface="微軟正黑體" panose="020B0604030504040204" pitchFamily="34" charset="-120"/>
              </a:rPr>
              <a:t>txt</a:t>
            </a:r>
          </a:p>
          <a:p>
            <a:pPr lvl="1"/>
            <a:r>
              <a:rPr lang="zh-TW" altLang="en-US" sz="2900" dirty="0">
                <a:latin typeface="微軟正黑體" panose="020B0604030504040204" pitchFamily="34" charset="-120"/>
              </a:rPr>
              <a:t>轉換公式</a:t>
            </a:r>
            <a:endParaRPr lang="en-US" altLang="zh-TW" sz="2900" dirty="0">
              <a:latin typeface="微軟正黑體" panose="020B0604030504040204" pitchFamily="34" charset="-120"/>
            </a:endParaRPr>
          </a:p>
          <a:p>
            <a:pPr lvl="2"/>
            <a:r>
              <a:rPr lang="zh-TW" altLang="en-US" sz="2000" dirty="0"/>
              <a:t>x_center = (xmin + xmax) / (2 * width)</a:t>
            </a:r>
          </a:p>
          <a:p>
            <a:pPr lvl="2"/>
            <a:r>
              <a:rPr lang="zh-TW" altLang="en-US" sz="2000" dirty="0"/>
              <a:t>y_center = (ymin + ymax) / (2 * height)</a:t>
            </a:r>
          </a:p>
          <a:p>
            <a:pPr lvl="2"/>
            <a:r>
              <a:rPr lang="zh-TW" altLang="en-US" sz="2000" dirty="0"/>
              <a:t>w = (xmax - xmin) / width</a:t>
            </a:r>
          </a:p>
          <a:p>
            <a:pPr lvl="2"/>
            <a:r>
              <a:rPr lang="zh-TW" altLang="en-US" sz="2000" dirty="0"/>
              <a:t>h = (ymax - ymin) / height</a:t>
            </a:r>
            <a:endParaRPr lang="en-US" altLang="zh-TW" sz="2000" dirty="0"/>
          </a:p>
          <a:p>
            <a:pPr lvl="1"/>
            <a:r>
              <a:rPr lang="zh-TW" altLang="en-US" sz="2900" dirty="0">
                <a:latin typeface="微軟正黑體" panose="020B0604030504040204" pitchFamily="34" charset="-120"/>
              </a:rPr>
              <a:t>使用套件包</a:t>
            </a:r>
            <a:r>
              <a:rPr lang="en-US" altLang="zh-TW" sz="2900" dirty="0">
                <a:latin typeface="微軟正黑體" panose="020B0604030504040204" pitchFamily="34" charset="-120"/>
              </a:rPr>
              <a:t>xml</a:t>
            </a:r>
          </a:p>
          <a:p>
            <a:r>
              <a:rPr lang="zh-TW" altLang="en-US" sz="2900" dirty="0">
                <a:latin typeface="微軟正黑體" panose="020B0604030504040204" pitchFamily="34" charset="-120"/>
              </a:rPr>
              <a:t>功課</a:t>
            </a:r>
            <a:endParaRPr lang="en-US" altLang="zh-TW" sz="2900" dirty="0">
              <a:latin typeface="微軟正黑體" panose="020B0604030504040204" pitchFamily="34" charset="-120"/>
            </a:endParaRPr>
          </a:p>
          <a:p>
            <a:pPr lvl="1"/>
            <a:r>
              <a:rPr lang="zh-TW" altLang="en-US" sz="2900" dirty="0">
                <a:latin typeface="微軟正黑體" panose="020B0604030504040204" pitchFamily="34" charset="-120"/>
              </a:rPr>
              <a:t>撰寫出一個</a:t>
            </a:r>
            <a:r>
              <a:rPr lang="en-US" altLang="zh-TW" sz="2900" dirty="0">
                <a:latin typeface="微軟正黑體" panose="020B0604030504040204" pitchFamily="34" charset="-120"/>
              </a:rPr>
              <a:t>function</a:t>
            </a:r>
            <a:r>
              <a:rPr lang="zh-TW" altLang="en-US" sz="2900" dirty="0">
                <a:latin typeface="微軟正黑體" panose="020B0604030504040204" pitchFamily="34" charset="-120"/>
              </a:rPr>
              <a:t>能將所有的</a:t>
            </a:r>
            <a:r>
              <a:rPr lang="en-US" altLang="zh-TW" sz="2900" dirty="0">
                <a:latin typeface="微軟正黑體" panose="020B0604030504040204" pitchFamily="34" charset="-120"/>
              </a:rPr>
              <a:t>xml</a:t>
            </a:r>
            <a:r>
              <a:rPr lang="zh-TW" altLang="en-US" sz="2900" dirty="0">
                <a:latin typeface="微軟正黑體" panose="020B0604030504040204" pitchFamily="34" charset="-120"/>
              </a:rPr>
              <a:t>轉換成</a:t>
            </a:r>
            <a:r>
              <a:rPr lang="en-US" altLang="zh-TW" sz="2900" dirty="0">
                <a:latin typeface="微軟正黑體" panose="020B0604030504040204" pitchFamily="34" charset="-120"/>
              </a:rPr>
              <a:t>txt</a:t>
            </a:r>
          </a:p>
          <a:p>
            <a:pPr lvl="1"/>
            <a:r>
              <a:rPr lang="zh-TW" altLang="en-US" sz="2900" dirty="0">
                <a:latin typeface="微軟正黑體" panose="020B0604030504040204" pitchFamily="34" charset="-120"/>
              </a:rPr>
              <a:t>並且需紀錄代號對應的類別名稱</a:t>
            </a:r>
          </a:p>
          <a:p>
            <a:pPr lvl="2"/>
            <a:endParaRPr lang="en-US" altLang="zh-TW" sz="29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id="{9DD4429E-7C8B-4059-BF38-9315294438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3187" y="1471674"/>
            <a:ext cx="3558036" cy="2341849"/>
          </a:xfrm>
          <a:prstGeom prst="rect">
            <a:avLst/>
          </a:prstGeom>
        </p:spPr>
      </p:pic>
      <p:sp>
        <p:nvSpPr>
          <p:cNvPr id="17" name="箭號: 向右 16">
            <a:extLst>
              <a:ext uri="{FF2B5EF4-FFF2-40B4-BE49-F238E27FC236}">
                <a16:creationId xmlns:a16="http://schemas.microsoft.com/office/drawing/2014/main" id="{06BB7683-99F6-4740-94E1-33A4BC3DCB34}"/>
              </a:ext>
            </a:extLst>
          </p:cNvPr>
          <p:cNvSpPr/>
          <p:nvPr/>
        </p:nvSpPr>
        <p:spPr>
          <a:xfrm>
            <a:off x="9079107" y="2277926"/>
            <a:ext cx="56633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2" name="圖片 21">
            <a:extLst>
              <a:ext uri="{FF2B5EF4-FFF2-40B4-BE49-F238E27FC236}">
                <a16:creationId xmlns:a16="http://schemas.microsoft.com/office/drawing/2014/main" id="{3190C8FE-4BBD-4E82-B0A4-5265991F5C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7746" y="3846379"/>
            <a:ext cx="3048917" cy="3011621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9AFF639B-1B46-4B54-BA47-1577EA5DF29C}"/>
              </a:ext>
            </a:extLst>
          </p:cNvPr>
          <p:cNvSpPr/>
          <p:nvPr/>
        </p:nvSpPr>
        <p:spPr>
          <a:xfrm>
            <a:off x="8984397" y="1543984"/>
            <a:ext cx="3294492" cy="2308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TW" altLang="en-US" sz="9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類別代號 </a:t>
            </a:r>
            <a:r>
              <a:rPr lang="en-US" altLang="zh-TW" sz="9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,</a:t>
            </a:r>
            <a:r>
              <a:rPr lang="zh-TW" altLang="en-US" sz="9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框框中心</a:t>
            </a:r>
            <a:r>
              <a:rPr lang="en-US" altLang="zh-TW" sz="9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x</a:t>
            </a:r>
            <a:r>
              <a:rPr lang="zh-TW" altLang="en-US" sz="9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座標 </a:t>
            </a:r>
            <a:r>
              <a:rPr lang="en-US" altLang="zh-TW" sz="9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,</a:t>
            </a:r>
            <a:r>
              <a:rPr lang="zh-TW" altLang="en-US" sz="9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框框中心</a:t>
            </a:r>
            <a:r>
              <a:rPr lang="en-US" altLang="zh-TW" sz="9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y</a:t>
            </a:r>
            <a:r>
              <a:rPr lang="zh-TW" altLang="en-US" sz="9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座標 </a:t>
            </a:r>
            <a:r>
              <a:rPr lang="en-US" altLang="zh-TW" sz="9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,</a:t>
            </a:r>
            <a:r>
              <a:rPr lang="zh-TW" altLang="en-US" sz="9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框框寬度</a:t>
            </a:r>
            <a:r>
              <a:rPr lang="en-US" altLang="zh-TW" sz="9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, </a:t>
            </a:r>
            <a:r>
              <a:rPr lang="zh-TW" altLang="en-US" sz="9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框框高度</a:t>
            </a:r>
            <a:endParaRPr lang="en-US" altLang="zh-TW" sz="900" dirty="0">
              <a:ln w="0"/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669586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ED3998CD-05C3-4CF9-840E-F28BE0552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1537172" cy="703282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</a:rPr>
              <a:t>3.yolo</a:t>
            </a:r>
            <a:r>
              <a:rPr lang="zh-TW" altLang="en-US" dirty="0">
                <a:latin typeface="微軟正黑體" panose="020B0604030504040204" pitchFamily="34" charset="-120"/>
              </a:rPr>
              <a:t>訓練</a:t>
            </a:r>
            <a:r>
              <a:rPr lang="en-US" altLang="zh-TW" dirty="0">
                <a:latin typeface="微軟正黑體" panose="020B0604030504040204" pitchFamily="34" charset="-120"/>
              </a:rPr>
              <a:t>-</a:t>
            </a:r>
            <a:r>
              <a:rPr lang="zh-TW" altLang="en-US" dirty="0">
                <a:latin typeface="微軟正黑體" panose="020B0604030504040204" pitchFamily="34" charset="-120"/>
              </a:rPr>
              <a:t>拆分資料</a:t>
            </a:r>
            <a:r>
              <a:rPr lang="en-US" altLang="zh-TW" dirty="0">
                <a:latin typeface="微軟正黑體" panose="020B0604030504040204" pitchFamily="34" charset="-120"/>
              </a:rPr>
              <a:t>(</a:t>
            </a:r>
            <a:r>
              <a:rPr lang="zh-TW" altLang="en-US" dirty="0">
                <a:latin typeface="微軟正黑體" panose="020B0604030504040204" pitchFamily="34" charset="-120"/>
              </a:rPr>
              <a:t>功課</a:t>
            </a:r>
            <a:r>
              <a:rPr lang="en-US" altLang="zh-TW" dirty="0">
                <a:latin typeface="微軟正黑體" panose="020B0604030504040204" pitchFamily="34" charset="-120"/>
              </a:rPr>
              <a:t>2)</a:t>
            </a:r>
          </a:p>
        </p:txBody>
      </p:sp>
      <p:sp>
        <p:nvSpPr>
          <p:cNvPr id="18" name="內容版面配置區 1">
            <a:extLst>
              <a:ext uri="{FF2B5EF4-FFF2-40B4-BE49-F238E27FC236}">
                <a16:creationId xmlns:a16="http://schemas.microsoft.com/office/drawing/2014/main" id="{C0385CB8-4131-460E-96BD-92F0D4C6B9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719" y="1550782"/>
            <a:ext cx="7057341" cy="5091892"/>
          </a:xfrm>
        </p:spPr>
        <p:txBody>
          <a:bodyPr>
            <a:normAutofit lnSpcReduction="10000"/>
          </a:bodyPr>
          <a:lstStyle/>
          <a:p>
            <a:r>
              <a:rPr lang="zh-TW" altLang="en-US" sz="2900" dirty="0">
                <a:latin typeface="微軟正黑體" panose="020B0604030504040204" pitchFamily="34" charset="-120"/>
              </a:rPr>
              <a:t>將資料分為訓練以及驗證</a:t>
            </a:r>
            <a:endParaRPr lang="en-US" altLang="zh-TW" sz="2900" dirty="0">
              <a:latin typeface="微軟正黑體" panose="020B0604030504040204" pitchFamily="34" charset="-120"/>
            </a:endParaRPr>
          </a:p>
          <a:p>
            <a:pPr lvl="1"/>
            <a:r>
              <a:rPr lang="en-US" altLang="zh-TW" sz="2900" dirty="0">
                <a:latin typeface="微軟正黑體" panose="020B0604030504040204" pitchFamily="34" charset="-120"/>
              </a:rPr>
              <a:t>AI</a:t>
            </a:r>
            <a:r>
              <a:rPr lang="zh-TW" altLang="en-US" sz="2900" dirty="0">
                <a:latin typeface="微軟正黑體" panose="020B0604030504040204" pitchFamily="34" charset="-120"/>
              </a:rPr>
              <a:t>訓練不是只有訓練還需要在訓練過程中查看訓練狀況</a:t>
            </a:r>
            <a:endParaRPr lang="en-US" altLang="zh-TW" sz="2900" dirty="0">
              <a:latin typeface="微軟正黑體" panose="020B0604030504040204" pitchFamily="34" charset="-120"/>
            </a:endParaRPr>
          </a:p>
          <a:p>
            <a:pPr lvl="1"/>
            <a:r>
              <a:rPr lang="zh-TW" altLang="en-US" sz="2900" dirty="0">
                <a:latin typeface="微軟正黑體" panose="020B0604030504040204" pitchFamily="34" charset="-120"/>
              </a:rPr>
              <a:t>驗證集就是查看當前訓練狀況，再依據驗證成果進行訓練修正</a:t>
            </a:r>
            <a:endParaRPr lang="en-US" altLang="zh-TW" sz="2900" dirty="0">
              <a:latin typeface="微軟正黑體" panose="020B0604030504040204" pitchFamily="34" charset="-120"/>
            </a:endParaRPr>
          </a:p>
          <a:p>
            <a:r>
              <a:rPr lang="zh-TW" altLang="en-US" sz="2900" dirty="0">
                <a:latin typeface="微軟正黑體" panose="020B0604030504040204" pitchFamily="34" charset="-120"/>
              </a:rPr>
              <a:t>功課</a:t>
            </a:r>
            <a:endParaRPr lang="en-US" altLang="zh-TW" sz="2900" dirty="0">
              <a:latin typeface="微軟正黑體" panose="020B0604030504040204" pitchFamily="34" charset="-120"/>
            </a:endParaRPr>
          </a:p>
          <a:p>
            <a:pPr lvl="1"/>
            <a:r>
              <a:rPr lang="zh-TW" altLang="en-US" sz="2900" dirty="0">
                <a:latin typeface="微軟正黑體" panose="020B0604030504040204" pitchFamily="34" charset="-120"/>
              </a:rPr>
              <a:t>撰寫出一個</a:t>
            </a:r>
            <a:r>
              <a:rPr lang="en-US" altLang="zh-TW" sz="2900" dirty="0">
                <a:latin typeface="微軟正黑體" panose="020B0604030504040204" pitchFamily="34" charset="-120"/>
              </a:rPr>
              <a:t>function</a:t>
            </a:r>
            <a:r>
              <a:rPr lang="zh-TW" altLang="en-US" sz="2900" dirty="0">
                <a:latin typeface="微軟正黑體" panose="020B0604030504040204" pitchFamily="34" charset="-120"/>
              </a:rPr>
              <a:t>能將資料夾底下的影像名稱讀取出來</a:t>
            </a:r>
            <a:endParaRPr lang="en-US" altLang="zh-TW" sz="2900" dirty="0">
              <a:latin typeface="微軟正黑體" panose="020B0604030504040204" pitchFamily="34" charset="-120"/>
            </a:endParaRPr>
          </a:p>
          <a:p>
            <a:pPr lvl="1"/>
            <a:r>
              <a:rPr lang="zh-TW" altLang="en-US" sz="2900" dirty="0">
                <a:latin typeface="微軟正黑體" panose="020B0604030504040204" pitchFamily="34" charset="-120"/>
              </a:rPr>
              <a:t>並依據設定的比例隨機分配承訓練集與驗證集</a:t>
            </a:r>
            <a:endParaRPr lang="en-US" altLang="zh-TW" sz="2900" dirty="0">
              <a:latin typeface="微軟正黑體" panose="020B0604030504040204" pitchFamily="34" charset="-120"/>
            </a:endParaRPr>
          </a:p>
          <a:p>
            <a:pPr lvl="1"/>
            <a:r>
              <a:rPr lang="zh-TW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並將影像路徑儲存到一個</a:t>
            </a:r>
            <a:r>
              <a:rPr lang="en-US" altLang="zh-TW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train.txt</a:t>
            </a:r>
            <a:r>
              <a:rPr lang="zh-TW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</a:t>
            </a:r>
            <a:r>
              <a:rPr lang="en-US" altLang="zh-TW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val.txt</a:t>
            </a:r>
            <a:r>
              <a:rPr lang="zh-TW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</a:t>
            </a:r>
            <a:endParaRPr lang="en-US" altLang="zh-TW" sz="29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805930F7-D2E3-4CEC-90E6-B24DC8967C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5978" y="4686458"/>
            <a:ext cx="2401640" cy="2171542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0B088E08-0CC5-4A73-B1F3-9E2E3285E8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299" y="2606903"/>
            <a:ext cx="4145280" cy="1998155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F56FD410-48D6-465F-8494-F692306F86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2766" y="125000"/>
            <a:ext cx="3149634" cy="1998155"/>
          </a:xfrm>
          <a:prstGeom prst="rect">
            <a:avLst/>
          </a:prstGeom>
        </p:spPr>
      </p:pic>
      <p:sp>
        <p:nvSpPr>
          <p:cNvPr id="11" name="箭號: 向右 10">
            <a:extLst>
              <a:ext uri="{FF2B5EF4-FFF2-40B4-BE49-F238E27FC236}">
                <a16:creationId xmlns:a16="http://schemas.microsoft.com/office/drawing/2014/main" id="{87FFEFC1-6FD4-46C6-94D7-6B7FA0578789}"/>
              </a:ext>
            </a:extLst>
          </p:cNvPr>
          <p:cNvSpPr/>
          <p:nvPr/>
        </p:nvSpPr>
        <p:spPr>
          <a:xfrm rot="3116972">
            <a:off x="10390702" y="204539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箭號: 向右 18">
            <a:extLst>
              <a:ext uri="{FF2B5EF4-FFF2-40B4-BE49-F238E27FC236}">
                <a16:creationId xmlns:a16="http://schemas.microsoft.com/office/drawing/2014/main" id="{1CA3E313-AAC4-4818-8B03-B8192614F3FE}"/>
              </a:ext>
            </a:extLst>
          </p:cNvPr>
          <p:cNvSpPr/>
          <p:nvPr/>
        </p:nvSpPr>
        <p:spPr>
          <a:xfrm rot="7922300">
            <a:off x="8825182" y="188083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137584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圖片 35">
            <a:extLst>
              <a:ext uri="{FF2B5EF4-FFF2-40B4-BE49-F238E27FC236}">
                <a16:creationId xmlns:a16="http://schemas.microsoft.com/office/drawing/2014/main" id="{7508DE74-8575-4B03-AD8A-04A1CC2B9A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254" y="3187339"/>
            <a:ext cx="3550864" cy="3610643"/>
          </a:xfrm>
          <a:prstGeom prst="rect">
            <a:avLst/>
          </a:prstGeom>
        </p:spPr>
      </p:pic>
      <p:pic>
        <p:nvPicPr>
          <p:cNvPr id="22" name="圖片 21">
            <a:extLst>
              <a:ext uri="{FF2B5EF4-FFF2-40B4-BE49-F238E27FC236}">
                <a16:creationId xmlns:a16="http://schemas.microsoft.com/office/drawing/2014/main" id="{C1419F4C-79D4-49C3-B5DF-CF5E20A31B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9138" y="3332930"/>
            <a:ext cx="2784189" cy="3442888"/>
          </a:xfrm>
          <a:prstGeom prst="rect">
            <a:avLst/>
          </a:prstGeom>
        </p:spPr>
      </p:pic>
      <p:sp>
        <p:nvSpPr>
          <p:cNvPr id="3" name="標題 2">
            <a:extLst>
              <a:ext uri="{FF2B5EF4-FFF2-40B4-BE49-F238E27FC236}">
                <a16:creationId xmlns:a16="http://schemas.microsoft.com/office/drawing/2014/main" id="{ED3998CD-05C3-4CF9-840E-F28BE0552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1537172" cy="703282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</a:rPr>
              <a:t>3.yolo</a:t>
            </a:r>
            <a:r>
              <a:rPr lang="zh-TW" altLang="en-US" dirty="0">
                <a:latin typeface="微軟正黑體" panose="020B0604030504040204" pitchFamily="34" charset="-120"/>
              </a:rPr>
              <a:t>訓練</a:t>
            </a:r>
            <a:r>
              <a:rPr lang="en-US" altLang="zh-TW" dirty="0">
                <a:latin typeface="微軟正黑體" panose="020B0604030504040204" pitchFamily="34" charset="-120"/>
              </a:rPr>
              <a:t>-yolo</a:t>
            </a:r>
            <a:r>
              <a:rPr lang="zh-TW" altLang="en-US" dirty="0">
                <a:latin typeface="微軟正黑體" panose="020B0604030504040204" pitchFamily="34" charset="-120"/>
              </a:rPr>
              <a:t>參數設定</a:t>
            </a:r>
            <a:endParaRPr lang="en-US" altLang="zh-TW" dirty="0">
              <a:latin typeface="微軟正黑體" panose="020B0604030504040204" pitchFamily="34" charset="-120"/>
            </a:endParaRPr>
          </a:p>
        </p:txBody>
      </p:sp>
      <p:sp>
        <p:nvSpPr>
          <p:cNvPr id="18" name="內容版面配置區 1">
            <a:extLst>
              <a:ext uri="{FF2B5EF4-FFF2-40B4-BE49-F238E27FC236}">
                <a16:creationId xmlns:a16="http://schemas.microsoft.com/office/drawing/2014/main" id="{C0385CB8-4131-460E-96BD-92F0D4C6B9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719" y="1550782"/>
            <a:ext cx="9493775" cy="5091892"/>
          </a:xfrm>
        </p:spPr>
        <p:txBody>
          <a:bodyPr>
            <a:normAutofit/>
          </a:bodyPr>
          <a:lstStyle/>
          <a:p>
            <a:r>
              <a:rPr lang="en-US" altLang="zh-TW" sz="2900" dirty="0">
                <a:latin typeface="微軟正黑體" panose="020B0604030504040204" pitchFamily="34" charset="-120"/>
              </a:rPr>
              <a:t>1.obj.yaml</a:t>
            </a:r>
          </a:p>
          <a:p>
            <a:pPr lvl="1"/>
            <a:r>
              <a:rPr lang="en-US" altLang="zh-TW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I.</a:t>
            </a:r>
            <a:r>
              <a:rPr lang="zh-TW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複製</a:t>
            </a:r>
            <a:r>
              <a:rPr lang="en-US" altLang="zh-TW" sz="2900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yoloy</a:t>
            </a:r>
            <a:r>
              <a:rPr lang="zh-TW" altLang="en-US" sz="2900" dirty="0">
                <a:latin typeface="微軟正黑體" panose="020B0604030504040204" pitchFamily="34" charset="-120"/>
              </a:rPr>
              <a:t>資料夾</a:t>
            </a:r>
            <a:r>
              <a:rPr lang="en-US" altLang="zh-TW" sz="2900" dirty="0">
                <a:latin typeface="微軟正黑體" panose="020B0604030504040204" pitchFamily="34" charset="-120"/>
              </a:rPr>
              <a:t>/data/coco128.yaml</a:t>
            </a:r>
          </a:p>
          <a:p>
            <a:pPr lvl="1"/>
            <a:r>
              <a:rPr lang="en-US" altLang="zh-TW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II.</a:t>
            </a:r>
            <a:r>
              <a:rPr lang="zh-TW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修改參數</a:t>
            </a:r>
            <a:endParaRPr lang="en-US" altLang="zh-TW" sz="29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F4404C6E-8727-4645-87CE-FCDC0DE83D2C}"/>
              </a:ext>
            </a:extLst>
          </p:cNvPr>
          <p:cNvSpPr/>
          <p:nvPr/>
        </p:nvSpPr>
        <p:spPr>
          <a:xfrm>
            <a:off x="937671" y="5362105"/>
            <a:ext cx="635634" cy="15118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C8A57CB0-8A73-443A-8895-0AE745845D83}"/>
              </a:ext>
            </a:extLst>
          </p:cNvPr>
          <p:cNvSpPr/>
          <p:nvPr/>
        </p:nvSpPr>
        <p:spPr>
          <a:xfrm>
            <a:off x="5771339" y="3556542"/>
            <a:ext cx="1477377" cy="14993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BBD6F62A-1AA8-4F1A-9873-996E55323FF2}"/>
              </a:ext>
            </a:extLst>
          </p:cNvPr>
          <p:cNvSpPr/>
          <p:nvPr/>
        </p:nvSpPr>
        <p:spPr>
          <a:xfrm>
            <a:off x="7176641" y="3421733"/>
            <a:ext cx="1938992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在</a:t>
            </a:r>
            <a:r>
              <a:rPr lang="en-US" altLang="zh-TW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path</a:t>
            </a:r>
            <a:r>
              <a:rPr lang="zh-TW" altLang="en-US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前方加上</a:t>
            </a:r>
            <a:r>
              <a:rPr lang="en-US" altLang="zh-TW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“</a:t>
            </a:r>
            <a:r>
              <a:rPr lang="en-US" altLang="zh-TW" sz="1400" dirty="0">
                <a:ln w="0"/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#</a:t>
            </a:r>
            <a:r>
              <a:rPr lang="en-US" altLang="zh-TW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”</a:t>
            </a:r>
            <a:endParaRPr lang="en-US" altLang="zh-TW" sz="1400" dirty="0">
              <a:ln w="0"/>
              <a:solidFill>
                <a:srgbClr val="FF0000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C5129E23-5746-4BCD-95E6-A89C8E5FD177}"/>
              </a:ext>
            </a:extLst>
          </p:cNvPr>
          <p:cNvSpPr/>
          <p:nvPr/>
        </p:nvSpPr>
        <p:spPr>
          <a:xfrm>
            <a:off x="5771338" y="3722136"/>
            <a:ext cx="1565869" cy="50348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CF62C5D2-35F1-46F8-B5FF-766FE5FBFB1E}"/>
              </a:ext>
            </a:extLst>
          </p:cNvPr>
          <p:cNvSpPr/>
          <p:nvPr/>
        </p:nvSpPr>
        <p:spPr>
          <a:xfrm>
            <a:off x="7287176" y="3706475"/>
            <a:ext cx="2538131" cy="7386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zh-TW" sz="1400" dirty="0">
                <a:ln w="0"/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train:</a:t>
            </a:r>
            <a:r>
              <a:rPr lang="zh-TW" altLang="en-US" sz="1400" dirty="0">
                <a:ln w="0"/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填入</a:t>
            </a:r>
            <a:r>
              <a:rPr lang="en-US" altLang="zh-TW" sz="1400" dirty="0">
                <a:ln w="0"/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train.txt</a:t>
            </a:r>
            <a:r>
              <a:rPr lang="zh-TW" altLang="en-US" sz="1400" dirty="0">
                <a:ln w="0"/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的絕對位置</a:t>
            </a:r>
            <a:endParaRPr lang="en-US" altLang="zh-TW" sz="1400" dirty="0">
              <a:ln w="0"/>
              <a:solidFill>
                <a:srgbClr val="FF0000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1400" dirty="0" err="1">
                <a:ln w="0"/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val</a:t>
            </a:r>
            <a:r>
              <a:rPr lang="en-US" altLang="zh-TW" sz="1400" dirty="0">
                <a:ln w="0"/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1400" dirty="0">
                <a:ln w="0"/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填入</a:t>
            </a:r>
            <a:r>
              <a:rPr lang="en-US" altLang="zh-TW" sz="1400" dirty="0">
                <a:ln w="0"/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val.txt</a:t>
            </a:r>
            <a:r>
              <a:rPr lang="zh-TW" altLang="en-US" sz="1400" dirty="0">
                <a:ln w="0"/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的絕對位置</a:t>
            </a:r>
            <a:endParaRPr lang="en-US" altLang="zh-TW" sz="1400" dirty="0">
              <a:ln w="0"/>
              <a:solidFill>
                <a:srgbClr val="FF0000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1400" dirty="0">
                <a:ln w="0"/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test:</a:t>
            </a:r>
            <a:r>
              <a:rPr lang="zh-TW" altLang="en-US" sz="1400" dirty="0">
                <a:ln w="0"/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填入</a:t>
            </a:r>
            <a:r>
              <a:rPr lang="en-US" altLang="zh-TW" sz="1400" dirty="0">
                <a:ln w="0"/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val.txt</a:t>
            </a:r>
            <a:r>
              <a:rPr lang="zh-TW" altLang="en-US" sz="1400" dirty="0">
                <a:ln w="0"/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的絕對位置</a:t>
            </a:r>
            <a:endParaRPr lang="en-US" altLang="zh-TW" sz="1400" dirty="0">
              <a:ln w="0"/>
              <a:solidFill>
                <a:srgbClr val="FF0000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39BE6B9C-CEE6-40C4-A329-16344E4AB953}"/>
              </a:ext>
            </a:extLst>
          </p:cNvPr>
          <p:cNvSpPr/>
          <p:nvPr/>
        </p:nvSpPr>
        <p:spPr>
          <a:xfrm>
            <a:off x="7073327" y="4729881"/>
            <a:ext cx="215956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zh-TW" sz="1400" dirty="0">
                <a:ln w="0"/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Names</a:t>
            </a:r>
          </a:p>
          <a:p>
            <a:r>
              <a:rPr lang="zh-TW" altLang="en-US" sz="1400" dirty="0">
                <a:ln w="0"/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修改類別代號對應的名稱</a:t>
            </a:r>
            <a:endParaRPr lang="en-US" altLang="zh-TW" sz="1400" dirty="0">
              <a:ln w="0"/>
              <a:solidFill>
                <a:srgbClr val="FF0000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5DE593BF-84CF-41E9-96FD-18377E29A57A}"/>
              </a:ext>
            </a:extLst>
          </p:cNvPr>
          <p:cNvSpPr/>
          <p:nvPr/>
        </p:nvSpPr>
        <p:spPr>
          <a:xfrm>
            <a:off x="5884959" y="4721700"/>
            <a:ext cx="1188368" cy="205411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30" name="群組 29">
            <a:extLst>
              <a:ext uri="{FF2B5EF4-FFF2-40B4-BE49-F238E27FC236}">
                <a16:creationId xmlns:a16="http://schemas.microsoft.com/office/drawing/2014/main" id="{9F1A3749-73E3-4391-A4FD-EA498F156C64}"/>
              </a:ext>
            </a:extLst>
          </p:cNvPr>
          <p:cNvGrpSpPr/>
          <p:nvPr/>
        </p:nvGrpSpPr>
        <p:grpSpPr>
          <a:xfrm>
            <a:off x="3535551" y="2801147"/>
            <a:ext cx="1829055" cy="1295581"/>
            <a:chOff x="3750934" y="2836100"/>
            <a:chExt cx="1829055" cy="1295581"/>
          </a:xfrm>
        </p:grpSpPr>
        <p:pic>
          <p:nvPicPr>
            <p:cNvPr id="19" name="圖片 18">
              <a:extLst>
                <a:ext uri="{FF2B5EF4-FFF2-40B4-BE49-F238E27FC236}">
                  <a16:creationId xmlns:a16="http://schemas.microsoft.com/office/drawing/2014/main" id="{4156A918-F871-46A3-B735-2C24CADC8C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50934" y="2836100"/>
              <a:ext cx="1829055" cy="1295581"/>
            </a:xfrm>
            <a:prstGeom prst="rect">
              <a:avLst/>
            </a:prstGeom>
            <a:ln w="28575">
              <a:solidFill>
                <a:srgbClr val="FF0000"/>
              </a:solidFill>
            </a:ln>
          </p:spPr>
        </p:pic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336B180F-23B7-4CA4-BB9C-648B4D31230A}"/>
                </a:ext>
              </a:extLst>
            </p:cNvPr>
            <p:cNvSpPr/>
            <p:nvPr/>
          </p:nvSpPr>
          <p:spPr>
            <a:xfrm>
              <a:off x="3853492" y="3454734"/>
              <a:ext cx="742106" cy="251741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E9EA2F20-2800-40E8-8A24-51413FBC0859}"/>
                </a:ext>
              </a:extLst>
            </p:cNvPr>
            <p:cNvSpPr/>
            <p:nvPr/>
          </p:nvSpPr>
          <p:spPr>
            <a:xfrm>
              <a:off x="3853492" y="3705614"/>
              <a:ext cx="742106" cy="199759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cxnSp>
        <p:nvCxnSpPr>
          <p:cNvPr id="32" name="直線單箭頭接點 31">
            <a:extLst>
              <a:ext uri="{FF2B5EF4-FFF2-40B4-BE49-F238E27FC236}">
                <a16:creationId xmlns:a16="http://schemas.microsoft.com/office/drawing/2014/main" id="{6359A2F2-9DB2-4278-BACA-6EE685CD1040}"/>
              </a:ext>
            </a:extLst>
          </p:cNvPr>
          <p:cNvCxnSpPr>
            <a:stCxn id="28" idx="3"/>
          </p:cNvCxnSpPr>
          <p:nvPr/>
        </p:nvCxnSpPr>
        <p:spPr>
          <a:xfrm>
            <a:off x="4380215" y="3545652"/>
            <a:ext cx="1391123" cy="26533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單箭頭接點 32">
            <a:extLst>
              <a:ext uri="{FF2B5EF4-FFF2-40B4-BE49-F238E27FC236}">
                <a16:creationId xmlns:a16="http://schemas.microsoft.com/office/drawing/2014/main" id="{DDC38770-417F-4FB4-A718-01073F5FD5FF}"/>
              </a:ext>
            </a:extLst>
          </p:cNvPr>
          <p:cNvCxnSpPr>
            <a:cxnSpLocks/>
          </p:cNvCxnSpPr>
          <p:nvPr/>
        </p:nvCxnSpPr>
        <p:spPr>
          <a:xfrm>
            <a:off x="4387305" y="3744890"/>
            <a:ext cx="1362204" cy="22691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125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ED3998CD-05C3-4CF9-840E-F28BE0552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1537172" cy="703282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</a:rPr>
              <a:t>3.yolo</a:t>
            </a:r>
            <a:r>
              <a:rPr lang="zh-TW" altLang="en-US" dirty="0">
                <a:latin typeface="微軟正黑體" panose="020B0604030504040204" pitchFamily="34" charset="-120"/>
              </a:rPr>
              <a:t>訓練</a:t>
            </a:r>
            <a:r>
              <a:rPr lang="en-US" altLang="zh-TW" dirty="0">
                <a:latin typeface="微軟正黑體" panose="020B0604030504040204" pitchFamily="34" charset="-120"/>
              </a:rPr>
              <a:t>-yolo</a:t>
            </a:r>
            <a:r>
              <a:rPr lang="zh-TW" altLang="en-US" dirty="0">
                <a:latin typeface="微軟正黑體" panose="020B0604030504040204" pitchFamily="34" charset="-120"/>
              </a:rPr>
              <a:t>參數設定</a:t>
            </a:r>
            <a:endParaRPr lang="en-US" altLang="zh-TW" dirty="0">
              <a:latin typeface="微軟正黑體" panose="020B0604030504040204" pitchFamily="34" charset="-120"/>
            </a:endParaRPr>
          </a:p>
        </p:txBody>
      </p:sp>
      <p:sp>
        <p:nvSpPr>
          <p:cNvPr id="18" name="內容版面配置區 1">
            <a:extLst>
              <a:ext uri="{FF2B5EF4-FFF2-40B4-BE49-F238E27FC236}">
                <a16:creationId xmlns:a16="http://schemas.microsoft.com/office/drawing/2014/main" id="{C0385CB8-4131-460E-96BD-92F0D4C6B9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719" y="1550782"/>
            <a:ext cx="9493775" cy="5091892"/>
          </a:xfrm>
        </p:spPr>
        <p:txBody>
          <a:bodyPr>
            <a:normAutofit/>
          </a:bodyPr>
          <a:lstStyle/>
          <a:p>
            <a:r>
              <a:rPr lang="en-US" altLang="zh-TW" sz="2900" dirty="0">
                <a:latin typeface="微軟正黑體" panose="020B0604030504040204" pitchFamily="34" charset="-120"/>
              </a:rPr>
              <a:t>2.yolov5?.yaml</a:t>
            </a:r>
          </a:p>
          <a:p>
            <a:pPr lvl="1"/>
            <a:r>
              <a:rPr lang="en-US" altLang="zh-TW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I.</a:t>
            </a:r>
            <a:r>
              <a:rPr lang="zh-TW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複製</a:t>
            </a:r>
            <a:r>
              <a:rPr lang="en-US" altLang="zh-TW" sz="2900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yoloy</a:t>
            </a:r>
            <a:r>
              <a:rPr lang="zh-TW" altLang="en-US" sz="2900" dirty="0">
                <a:latin typeface="微軟正黑體" panose="020B0604030504040204" pitchFamily="34" charset="-120"/>
              </a:rPr>
              <a:t>資料夾</a:t>
            </a:r>
            <a:r>
              <a:rPr lang="en-US" altLang="zh-TW" sz="2900" dirty="0">
                <a:latin typeface="微軟正黑體" panose="020B0604030504040204" pitchFamily="34" charset="-120"/>
              </a:rPr>
              <a:t>/model/yolov5?.yaml</a:t>
            </a:r>
          </a:p>
          <a:p>
            <a:pPr lvl="2"/>
            <a:r>
              <a:rPr lang="zh-TW" altLang="en-US" sz="2900" dirty="0">
                <a:latin typeface="微軟正黑體" panose="020B0604030504040204" pitchFamily="34" charset="-120"/>
              </a:rPr>
              <a:t>依據需求做選擇</a:t>
            </a:r>
            <a:endParaRPr lang="en-US" altLang="zh-TW" sz="2900" dirty="0">
              <a:latin typeface="微軟正黑體" panose="020B0604030504040204" pitchFamily="34" charset="-120"/>
            </a:endParaRPr>
          </a:p>
          <a:p>
            <a:pPr lvl="2"/>
            <a:r>
              <a:rPr lang="zh-TW" altLang="en-US" sz="2900" dirty="0">
                <a:latin typeface="微軟正黑體" panose="020B0604030504040204" pitchFamily="34" charset="-120"/>
              </a:rPr>
              <a:t>參考右圖做選擇</a:t>
            </a:r>
            <a:endParaRPr lang="en-US" altLang="zh-TW" sz="2900" dirty="0">
              <a:latin typeface="微軟正黑體" panose="020B0604030504040204" pitchFamily="34" charset="-120"/>
            </a:endParaRPr>
          </a:p>
          <a:p>
            <a:pPr lvl="3"/>
            <a:r>
              <a:rPr lang="en-US" altLang="zh-TW" sz="2900" dirty="0">
                <a:latin typeface="微軟正黑體" panose="020B0604030504040204" pitchFamily="34" charset="-120"/>
              </a:rPr>
              <a:t>N</a:t>
            </a:r>
            <a:r>
              <a:rPr lang="zh-TW" altLang="en-US" sz="2900" dirty="0">
                <a:latin typeface="微軟正黑體" panose="020B0604030504040204" pitchFamily="34" charset="-120"/>
              </a:rPr>
              <a:t>最快但精準度稍差</a:t>
            </a:r>
            <a:endParaRPr lang="en-US" altLang="zh-TW" sz="2900" dirty="0">
              <a:latin typeface="微軟正黑體" panose="020B0604030504040204" pitchFamily="34" charset="-120"/>
            </a:endParaRPr>
          </a:p>
          <a:p>
            <a:pPr lvl="3"/>
            <a:r>
              <a:rPr lang="en-US" altLang="zh-TW" sz="2900" dirty="0">
                <a:latin typeface="微軟正黑體" panose="020B0604030504040204" pitchFamily="34" charset="-120"/>
              </a:rPr>
              <a:t>X</a:t>
            </a:r>
            <a:r>
              <a:rPr lang="zh-TW" altLang="en-US" sz="2900" dirty="0">
                <a:latin typeface="微軟正黑體" panose="020B0604030504040204" pitchFamily="34" charset="-120"/>
              </a:rPr>
              <a:t>較準但速度最慢</a:t>
            </a:r>
            <a:endParaRPr lang="en-US" altLang="zh-TW" sz="2900" dirty="0">
              <a:latin typeface="微軟正黑體" panose="020B0604030504040204" pitchFamily="34" charset="-120"/>
            </a:endParaRPr>
          </a:p>
        </p:txBody>
      </p:sp>
      <p:pic>
        <p:nvPicPr>
          <p:cNvPr id="21" name="圖片 20">
            <a:extLst>
              <a:ext uri="{FF2B5EF4-FFF2-40B4-BE49-F238E27FC236}">
                <a16:creationId xmlns:a16="http://schemas.microsoft.com/office/drawing/2014/main" id="{C6F5514A-D0AB-4BE9-8AAA-ECF428A9B7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9841" y="215326"/>
            <a:ext cx="4356931" cy="1517529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4C694D54-143C-4ACE-9457-D01D061958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2415" y="3936972"/>
            <a:ext cx="1848108" cy="2838846"/>
          </a:xfrm>
          <a:prstGeom prst="rect">
            <a:avLst/>
          </a:prstGeom>
        </p:spPr>
      </p:pic>
      <p:pic>
        <p:nvPicPr>
          <p:cNvPr id="25" name="Picture 2" descr="https://user-images.githubusercontent.com/26833433/155040763-93c22a27-347c-4e3c-847a-8094621d3f4e.png">
            <a:extLst>
              <a:ext uri="{FF2B5EF4-FFF2-40B4-BE49-F238E27FC236}">
                <a16:creationId xmlns:a16="http://schemas.microsoft.com/office/drawing/2014/main" id="{D5F13552-BB29-41A0-B2FC-3D552380A8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2939" y="1732855"/>
            <a:ext cx="4109061" cy="2054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80208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圖片 27">
            <a:extLst>
              <a:ext uri="{FF2B5EF4-FFF2-40B4-BE49-F238E27FC236}">
                <a16:creationId xmlns:a16="http://schemas.microsoft.com/office/drawing/2014/main" id="{FE3A0E14-1C2C-4ACD-B371-7B049C6BA7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5006" y="3352735"/>
            <a:ext cx="3110608" cy="2846762"/>
          </a:xfrm>
          <a:prstGeom prst="rect">
            <a:avLst/>
          </a:prstGeom>
        </p:spPr>
      </p:pic>
      <p:sp>
        <p:nvSpPr>
          <p:cNvPr id="3" name="標題 2">
            <a:extLst>
              <a:ext uri="{FF2B5EF4-FFF2-40B4-BE49-F238E27FC236}">
                <a16:creationId xmlns:a16="http://schemas.microsoft.com/office/drawing/2014/main" id="{ED3998CD-05C3-4CF9-840E-F28BE0552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1537172" cy="703282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</a:rPr>
              <a:t>3.yolo</a:t>
            </a:r>
            <a:r>
              <a:rPr lang="zh-TW" altLang="en-US" dirty="0">
                <a:latin typeface="微軟正黑體" panose="020B0604030504040204" pitchFamily="34" charset="-120"/>
              </a:rPr>
              <a:t>訓練</a:t>
            </a:r>
            <a:r>
              <a:rPr lang="en-US" altLang="zh-TW" dirty="0">
                <a:latin typeface="微軟正黑體" panose="020B0604030504040204" pitchFamily="34" charset="-120"/>
              </a:rPr>
              <a:t>-yolo</a:t>
            </a:r>
            <a:r>
              <a:rPr lang="zh-TW" altLang="en-US" dirty="0">
                <a:latin typeface="微軟正黑體" panose="020B0604030504040204" pitchFamily="34" charset="-120"/>
              </a:rPr>
              <a:t>參數設定</a:t>
            </a:r>
            <a:endParaRPr lang="en-US" altLang="zh-TW" dirty="0">
              <a:latin typeface="微軟正黑體" panose="020B0604030504040204" pitchFamily="34" charset="-120"/>
            </a:endParaRPr>
          </a:p>
        </p:txBody>
      </p:sp>
      <p:sp>
        <p:nvSpPr>
          <p:cNvPr id="18" name="內容版面配置區 1">
            <a:extLst>
              <a:ext uri="{FF2B5EF4-FFF2-40B4-BE49-F238E27FC236}">
                <a16:creationId xmlns:a16="http://schemas.microsoft.com/office/drawing/2014/main" id="{C0385CB8-4131-460E-96BD-92F0D4C6B9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719" y="1550782"/>
            <a:ext cx="9493775" cy="5091892"/>
          </a:xfrm>
        </p:spPr>
        <p:txBody>
          <a:bodyPr>
            <a:normAutofit/>
          </a:bodyPr>
          <a:lstStyle/>
          <a:p>
            <a:r>
              <a:rPr lang="en-US" altLang="zh-TW" sz="2900" dirty="0">
                <a:latin typeface="微軟正黑體" panose="020B0604030504040204" pitchFamily="34" charset="-120"/>
              </a:rPr>
              <a:t>2.yolov5?.yaml</a:t>
            </a:r>
          </a:p>
          <a:p>
            <a:pPr lvl="1"/>
            <a:r>
              <a:rPr lang="en-US" altLang="zh-TW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II.</a:t>
            </a:r>
            <a:r>
              <a:rPr lang="zh-TW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計算</a:t>
            </a:r>
            <a:r>
              <a:rPr lang="en-US" altLang="zh-TW" sz="2900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anchorBox</a:t>
            </a:r>
            <a:endParaRPr lang="en-US" altLang="zh-TW" sz="29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2"/>
            <a:r>
              <a:rPr lang="zh-TW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</a:t>
            </a:r>
            <a:r>
              <a:rPr lang="en-US" altLang="zh-TW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yolov5</a:t>
            </a:r>
            <a:r>
              <a:rPr lang="zh-TW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的資料夾底下新建一個程式</a:t>
            </a:r>
            <a:endParaRPr lang="en-US" altLang="zh-TW" sz="29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2"/>
            <a:r>
              <a:rPr lang="zh-TW" altLang="en-US" sz="2900" dirty="0">
                <a:latin typeface="微軟正黑體" panose="020B0604030504040204" pitchFamily="34" charset="-120"/>
              </a:rPr>
              <a:t>需要使用</a:t>
            </a:r>
            <a:r>
              <a:rPr lang="en-US" altLang="zh-TW" sz="2900" dirty="0">
                <a:latin typeface="微軟正黑體" panose="020B0604030504040204" pitchFamily="34" charset="-120"/>
              </a:rPr>
              <a:t>yolov5</a:t>
            </a:r>
            <a:r>
              <a:rPr lang="zh-TW" altLang="en-US" sz="2900" dirty="0">
                <a:latin typeface="微軟正黑體" panose="020B0604030504040204" pitchFamily="34" charset="-120"/>
              </a:rPr>
              <a:t>已經寫好的一個</a:t>
            </a:r>
            <a:r>
              <a:rPr lang="en-US" altLang="zh-TW" sz="2900" dirty="0">
                <a:latin typeface="微軟正黑體" panose="020B0604030504040204" pitchFamily="34" charset="-120"/>
              </a:rPr>
              <a:t>function</a:t>
            </a:r>
          </a:p>
          <a:p>
            <a:pPr lvl="3"/>
            <a:r>
              <a:rPr lang="en-US" altLang="zh-TW" sz="2900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autoAC</a:t>
            </a:r>
            <a:endParaRPr lang="en-US" altLang="zh-TW" sz="29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2"/>
            <a:r>
              <a:rPr lang="zh-TW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執行完後會得到一組數字</a:t>
            </a:r>
            <a:endParaRPr lang="en-US" altLang="zh-TW" sz="29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/>
            <a:r>
              <a:rPr lang="en-US" altLang="zh-TW" sz="2900" dirty="0">
                <a:latin typeface="微軟正黑體" panose="020B0604030504040204" pitchFamily="34" charset="-120"/>
              </a:rPr>
              <a:t>III</a:t>
            </a:r>
            <a:r>
              <a:rPr lang="zh-TW" altLang="en-US" sz="2900" dirty="0">
                <a:latin typeface="微軟正黑體" panose="020B0604030504040204" pitchFamily="34" charset="-120"/>
              </a:rPr>
              <a:t>修改</a:t>
            </a:r>
            <a:r>
              <a:rPr lang="en-US" altLang="zh-TW" sz="2900" dirty="0">
                <a:latin typeface="微軟正黑體" panose="020B0604030504040204" pitchFamily="34" charset="-120"/>
              </a:rPr>
              <a:t>yolov5?.yaml</a:t>
            </a:r>
          </a:p>
          <a:p>
            <a:pPr lvl="2"/>
            <a:r>
              <a:rPr lang="zh-TW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將剛剛得到的數字依序填入</a:t>
            </a:r>
            <a:r>
              <a:rPr lang="en-US" altLang="zh-TW" sz="2900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yaml</a:t>
            </a:r>
            <a:r>
              <a:rPr lang="zh-TW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檔中</a:t>
            </a:r>
            <a:endParaRPr lang="en-US" altLang="zh-TW" sz="29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2"/>
            <a:r>
              <a:rPr lang="zh-TW" altLang="en-US" sz="2900" dirty="0">
                <a:latin typeface="微軟正黑體" panose="020B0604030504040204" pitchFamily="34" charset="-120"/>
              </a:rPr>
              <a:t>並將</a:t>
            </a:r>
            <a:r>
              <a:rPr lang="en-US" altLang="zh-TW" sz="2900" dirty="0" err="1">
                <a:latin typeface="微軟正黑體" panose="020B0604030504040204" pitchFamily="34" charset="-120"/>
              </a:rPr>
              <a:t>nc</a:t>
            </a:r>
            <a:r>
              <a:rPr lang="zh-TW" altLang="en-US" sz="2900" dirty="0">
                <a:latin typeface="微軟正黑體" panose="020B0604030504040204" pitchFamily="34" charset="-120"/>
              </a:rPr>
              <a:t>改為自己標註的類別數量</a:t>
            </a:r>
            <a:r>
              <a:rPr lang="en-US" altLang="zh-TW" sz="2900" dirty="0">
                <a:latin typeface="微軟正黑體" panose="020B0604030504040204" pitchFamily="34" charset="-120"/>
              </a:rPr>
              <a:t> </a:t>
            </a:r>
            <a:endParaRPr lang="en-US" altLang="zh-TW" sz="29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B86E3C6B-165D-48E9-9DB1-3E2137040A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5006" y="90829"/>
            <a:ext cx="3106994" cy="2919906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BB63D6A0-E9BC-4CF3-AD84-FB5F3D9E88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848" y="5964556"/>
            <a:ext cx="5133758" cy="893444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3DB33B79-D137-4873-97E6-324A0C9FEB8C}"/>
              </a:ext>
            </a:extLst>
          </p:cNvPr>
          <p:cNvSpPr/>
          <p:nvPr/>
        </p:nvSpPr>
        <p:spPr>
          <a:xfrm>
            <a:off x="1987328" y="6425011"/>
            <a:ext cx="1993344" cy="20171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609129F-22E1-4180-9FD9-C035C661DE9F}"/>
              </a:ext>
            </a:extLst>
          </p:cNvPr>
          <p:cNvSpPr/>
          <p:nvPr/>
        </p:nvSpPr>
        <p:spPr>
          <a:xfrm>
            <a:off x="1987108" y="6127809"/>
            <a:ext cx="1981633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剛剛設定的</a:t>
            </a:r>
            <a:r>
              <a:rPr lang="en-US" altLang="zh-TW" sz="1400" dirty="0" err="1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obj.yaml</a:t>
            </a:r>
            <a:r>
              <a:rPr lang="zh-TW" altLang="en-US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檔</a:t>
            </a:r>
            <a:endParaRPr lang="en-US" altLang="zh-TW" sz="1400" dirty="0">
              <a:ln w="0"/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64DCD99-4E04-4D8B-8641-E611E001CFD7}"/>
              </a:ext>
            </a:extLst>
          </p:cNvPr>
          <p:cNvSpPr/>
          <p:nvPr/>
        </p:nvSpPr>
        <p:spPr>
          <a:xfrm>
            <a:off x="4181195" y="6411278"/>
            <a:ext cx="195024" cy="20171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0BA2C18A-388A-453A-B5C0-5E1FE5A500E2}"/>
              </a:ext>
            </a:extLst>
          </p:cNvPr>
          <p:cNvSpPr/>
          <p:nvPr/>
        </p:nvSpPr>
        <p:spPr>
          <a:xfrm>
            <a:off x="3815751" y="5713989"/>
            <a:ext cx="1800493" cy="7386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TW" altLang="en-US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要訓練時的影像大小</a:t>
            </a:r>
            <a:endParaRPr lang="en-US" altLang="zh-TW" sz="1400" dirty="0">
              <a:ln w="0"/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請記好此大小</a:t>
            </a:r>
            <a:endParaRPr lang="en-US" altLang="zh-TW" sz="1400" dirty="0">
              <a:ln w="0"/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後續會用到</a:t>
            </a:r>
            <a:endParaRPr lang="en-US" altLang="zh-TW" sz="1400" dirty="0">
              <a:ln w="0"/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F0C8BB76-B579-422C-9B4C-DD22F9557E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6548" y="5273189"/>
            <a:ext cx="1482541" cy="1502629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10" name="箭號: 向右 9">
            <a:extLst>
              <a:ext uri="{FF2B5EF4-FFF2-40B4-BE49-F238E27FC236}">
                <a16:creationId xmlns:a16="http://schemas.microsoft.com/office/drawing/2014/main" id="{98C70B75-5F49-494E-BF15-F8E6D262A52D}"/>
              </a:ext>
            </a:extLst>
          </p:cNvPr>
          <p:cNvSpPr/>
          <p:nvPr/>
        </p:nvSpPr>
        <p:spPr>
          <a:xfrm>
            <a:off x="5516760" y="6039381"/>
            <a:ext cx="1482541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58A0BD6E-96B3-415A-ACE2-798B7D666385}"/>
              </a:ext>
            </a:extLst>
          </p:cNvPr>
          <p:cNvSpPr/>
          <p:nvPr/>
        </p:nvSpPr>
        <p:spPr>
          <a:xfrm>
            <a:off x="9114821" y="1298687"/>
            <a:ext cx="2542303" cy="70328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6" name="接點: 肘形 15">
            <a:extLst>
              <a:ext uri="{FF2B5EF4-FFF2-40B4-BE49-F238E27FC236}">
                <a16:creationId xmlns:a16="http://schemas.microsoft.com/office/drawing/2014/main" id="{F7074293-B4EB-4069-8336-72C655C6661D}"/>
              </a:ext>
            </a:extLst>
          </p:cNvPr>
          <p:cNvCxnSpPr>
            <a:stCxn id="9" idx="3"/>
            <a:endCxn id="19" idx="1"/>
          </p:cNvCxnSpPr>
          <p:nvPr/>
        </p:nvCxnSpPr>
        <p:spPr>
          <a:xfrm flipV="1">
            <a:off x="8669089" y="1650328"/>
            <a:ext cx="445732" cy="4374176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箭號: 向右 25">
            <a:extLst>
              <a:ext uri="{FF2B5EF4-FFF2-40B4-BE49-F238E27FC236}">
                <a16:creationId xmlns:a16="http://schemas.microsoft.com/office/drawing/2014/main" id="{923059FB-642A-47E0-BFE9-E699F26F9E14}"/>
              </a:ext>
            </a:extLst>
          </p:cNvPr>
          <p:cNvSpPr/>
          <p:nvPr/>
        </p:nvSpPr>
        <p:spPr>
          <a:xfrm rot="5400000">
            <a:off x="10185412" y="2933601"/>
            <a:ext cx="68399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823037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ED3998CD-05C3-4CF9-840E-F28BE0552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1537172" cy="703282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</a:rPr>
              <a:t>3.yolo</a:t>
            </a:r>
            <a:r>
              <a:rPr lang="zh-TW" altLang="en-US" dirty="0">
                <a:latin typeface="微軟正黑體" panose="020B0604030504040204" pitchFamily="34" charset="-120"/>
              </a:rPr>
              <a:t>訓練</a:t>
            </a:r>
            <a:r>
              <a:rPr lang="en-US" altLang="zh-TW" dirty="0">
                <a:latin typeface="微軟正黑體" panose="020B0604030504040204" pitchFamily="34" charset="-120"/>
              </a:rPr>
              <a:t>-yolo</a:t>
            </a:r>
            <a:r>
              <a:rPr lang="zh-TW" altLang="en-US" dirty="0">
                <a:latin typeface="微軟正黑體" panose="020B0604030504040204" pitchFamily="34" charset="-120"/>
              </a:rPr>
              <a:t>參數設定</a:t>
            </a:r>
            <a:r>
              <a:rPr lang="en-US" altLang="zh-TW" dirty="0">
                <a:latin typeface="微軟正黑體" panose="020B0604030504040204" pitchFamily="34" charset="-120"/>
              </a:rPr>
              <a:t>-</a:t>
            </a:r>
            <a:r>
              <a:rPr lang="en-US" altLang="zh-TW" dirty="0" err="1">
                <a:latin typeface="微軟正黑體" panose="020B0604030504040204" pitchFamily="34" charset="-120"/>
              </a:rPr>
              <a:t>EX:anchors</a:t>
            </a:r>
            <a:endParaRPr lang="en-US" altLang="zh-TW" dirty="0">
              <a:latin typeface="微軟正黑體" panose="020B0604030504040204" pitchFamily="34" charset="-120"/>
            </a:endParaRPr>
          </a:p>
        </p:txBody>
      </p:sp>
      <p:sp>
        <p:nvSpPr>
          <p:cNvPr id="18" name="內容版面配置區 1">
            <a:extLst>
              <a:ext uri="{FF2B5EF4-FFF2-40B4-BE49-F238E27FC236}">
                <a16:creationId xmlns:a16="http://schemas.microsoft.com/office/drawing/2014/main" id="{C0385CB8-4131-460E-96BD-92F0D4C6B9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720" y="1550782"/>
            <a:ext cx="7452598" cy="5091892"/>
          </a:xfrm>
        </p:spPr>
        <p:txBody>
          <a:bodyPr>
            <a:normAutofit/>
          </a:bodyPr>
          <a:lstStyle/>
          <a:p>
            <a:r>
              <a:rPr lang="en-US" altLang="zh-CN" sz="3200" dirty="0"/>
              <a:t>anchors</a:t>
            </a:r>
            <a:r>
              <a:rPr lang="zh-CN" altLang="en-US" sz="3200" dirty="0"/>
              <a:t>參數共有三行，每行</a:t>
            </a:r>
            <a:r>
              <a:rPr lang="en-US" altLang="zh-CN" sz="3200" dirty="0"/>
              <a:t>6</a:t>
            </a:r>
            <a:r>
              <a:rPr lang="zh-CN" altLang="en-US" sz="3200" dirty="0"/>
              <a:t>個數值</a:t>
            </a:r>
            <a:endParaRPr lang="en-US" altLang="zh-CN" sz="3200" dirty="0"/>
          </a:p>
          <a:p>
            <a:pPr lvl="1"/>
            <a:r>
              <a:rPr lang="zh-CN" altLang="en-US" sz="3200" dirty="0"/>
              <a:t>且每一行代表應用不同的</a:t>
            </a:r>
            <a:r>
              <a:rPr lang="en-US" altLang="zh-CN" sz="3200" dirty="0"/>
              <a:t>anchor</a:t>
            </a:r>
            <a:endParaRPr lang="zh-CN" altLang="en-US" sz="3200" dirty="0"/>
          </a:p>
          <a:p>
            <a:pPr lvl="1"/>
            <a:r>
              <a:rPr lang="zh-CN" altLang="en-US" sz="3200" dirty="0"/>
              <a:t>第一行是在最大的特徵圖上的</a:t>
            </a:r>
            <a:r>
              <a:rPr lang="en-US" altLang="zh-CN" sz="3200" dirty="0"/>
              <a:t>anchor</a:t>
            </a:r>
            <a:endParaRPr lang="zh-CN" altLang="en-US" sz="3200" dirty="0"/>
          </a:p>
          <a:p>
            <a:pPr lvl="1"/>
            <a:r>
              <a:rPr lang="zh-CN" altLang="en-US" sz="3200" dirty="0"/>
              <a:t>第二行是在中間的特徵圖上的</a:t>
            </a:r>
            <a:r>
              <a:rPr lang="en-US" altLang="zh-CN" sz="3200" dirty="0"/>
              <a:t>anchor</a:t>
            </a:r>
            <a:endParaRPr lang="zh-CN" altLang="en-US" sz="3200" dirty="0"/>
          </a:p>
          <a:p>
            <a:pPr lvl="1"/>
            <a:r>
              <a:rPr lang="zh-CN" altLang="en-US" sz="3200" dirty="0"/>
              <a:t>第三行是在最小的特徵圖上的</a:t>
            </a:r>
            <a:r>
              <a:rPr lang="en-US" altLang="zh-CN" sz="3200" dirty="0"/>
              <a:t>anchor</a:t>
            </a:r>
            <a:endParaRPr lang="zh-CN" altLang="en-US" sz="3200" dirty="0"/>
          </a:p>
          <a:p>
            <a:r>
              <a:rPr lang="en-US" altLang="zh-CN" sz="3200" dirty="0"/>
              <a:t>Yolo</a:t>
            </a:r>
            <a:r>
              <a:rPr lang="zh-TW" altLang="en-US" sz="3200" dirty="0"/>
              <a:t>會依據這</a:t>
            </a:r>
            <a:r>
              <a:rPr lang="en-US" altLang="zh-TW" sz="3200" dirty="0"/>
              <a:t>9</a:t>
            </a:r>
            <a:r>
              <a:rPr lang="zh-TW" altLang="en-US" sz="3200" dirty="0"/>
              <a:t>種框框為基礎去尋找符合的物件</a:t>
            </a:r>
          </a:p>
        </p:txBody>
      </p:sp>
      <p:pic>
        <p:nvPicPr>
          <p:cNvPr id="17" name="圖片 16">
            <a:extLst>
              <a:ext uri="{FF2B5EF4-FFF2-40B4-BE49-F238E27FC236}">
                <a16:creationId xmlns:a16="http://schemas.microsoft.com/office/drawing/2014/main" id="{B3ECC1C6-1C1C-47F2-A644-620167B3B2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2042"/>
          <a:stretch/>
        </p:blipFill>
        <p:spPr>
          <a:xfrm>
            <a:off x="8967019" y="1612426"/>
            <a:ext cx="3110608" cy="1649917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03CA5ACF-D9E1-4696-A7E1-BCFB45A6174F}"/>
              </a:ext>
            </a:extLst>
          </p:cNvPr>
          <p:cNvSpPr/>
          <p:nvPr/>
        </p:nvSpPr>
        <p:spPr>
          <a:xfrm>
            <a:off x="9031978" y="2407765"/>
            <a:ext cx="2495361" cy="80148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1" name="圖片 20">
            <a:extLst>
              <a:ext uri="{FF2B5EF4-FFF2-40B4-BE49-F238E27FC236}">
                <a16:creationId xmlns:a16="http://schemas.microsoft.com/office/drawing/2014/main" id="{95DB744A-3C26-405C-B457-952FB55E5A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607" y="3504217"/>
            <a:ext cx="3874178" cy="2521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9893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ED3998CD-05C3-4CF9-840E-F28BE0552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1537172" cy="703282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</a:rPr>
              <a:t>4.Yolo</a:t>
            </a:r>
            <a:r>
              <a:rPr lang="zh-TW" altLang="en-US" dirty="0">
                <a:latin typeface="微軟正黑體" panose="020B0604030504040204" pitchFamily="34" charset="-120"/>
              </a:rPr>
              <a:t>訓練</a:t>
            </a:r>
            <a:r>
              <a:rPr lang="en-US" altLang="zh-TW" dirty="0">
                <a:latin typeface="微軟正黑體" panose="020B0604030504040204" pitchFamily="34" charset="-120"/>
              </a:rPr>
              <a:t>-</a:t>
            </a:r>
            <a:r>
              <a:rPr lang="zh-TW" altLang="en-US" dirty="0">
                <a:latin typeface="微軟正黑體" panose="020B0604030504040204" pitchFamily="34" charset="-120"/>
              </a:rPr>
              <a:t>開始訓練</a:t>
            </a:r>
            <a:endParaRPr lang="en-US" altLang="zh-TW" dirty="0">
              <a:latin typeface="微軟正黑體" panose="020B0604030504040204" pitchFamily="34" charset="-120"/>
            </a:endParaRPr>
          </a:p>
        </p:txBody>
      </p:sp>
      <p:sp>
        <p:nvSpPr>
          <p:cNvPr id="18" name="內容版面配置區 1">
            <a:extLst>
              <a:ext uri="{FF2B5EF4-FFF2-40B4-BE49-F238E27FC236}">
                <a16:creationId xmlns:a16="http://schemas.microsoft.com/office/drawing/2014/main" id="{C0385CB8-4131-460E-96BD-92F0D4C6B9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719" y="1550782"/>
            <a:ext cx="10732640" cy="5091892"/>
          </a:xfrm>
        </p:spPr>
        <p:txBody>
          <a:bodyPr>
            <a:normAutofit lnSpcReduction="10000"/>
          </a:bodyPr>
          <a:lstStyle/>
          <a:p>
            <a:r>
              <a:rPr lang="zh-TW" altLang="en-US" sz="3200" dirty="0"/>
              <a:t>將指令輸入</a:t>
            </a:r>
            <a:r>
              <a:rPr lang="en-US" altLang="zh-TW" sz="3200" dirty="0"/>
              <a:t>terminal</a:t>
            </a:r>
            <a:r>
              <a:rPr lang="zh-TW" altLang="en-US" sz="3200" dirty="0"/>
              <a:t>介面中</a:t>
            </a:r>
            <a:endParaRPr lang="en-US" altLang="zh-TW" sz="3200" dirty="0"/>
          </a:p>
          <a:p>
            <a:pPr lvl="1"/>
            <a:r>
              <a:rPr lang="en-US" altLang="zh-TW" sz="3200" dirty="0"/>
              <a:t>python train.py --</a:t>
            </a:r>
            <a:r>
              <a:rPr lang="en-US" altLang="zh-TW" sz="3200" dirty="0" err="1"/>
              <a:t>img</a:t>
            </a:r>
            <a:r>
              <a:rPr lang="en-US" altLang="zh-TW" sz="3200" dirty="0"/>
              <a:t> 640 --batch 16 --epochs 100 --data </a:t>
            </a:r>
            <a:r>
              <a:rPr lang="en-US" altLang="zh-TW" sz="3200" dirty="0" err="1"/>
              <a:t>obj.yaml</a:t>
            </a:r>
            <a:r>
              <a:rPr lang="en-US" altLang="zh-TW" sz="3200" dirty="0"/>
              <a:t> --</a:t>
            </a:r>
            <a:r>
              <a:rPr lang="en-US" altLang="zh-TW" sz="3200" dirty="0" err="1"/>
              <a:t>cfg</a:t>
            </a:r>
            <a:r>
              <a:rPr lang="en-US" altLang="zh-TW" sz="3200" dirty="0"/>
              <a:t> yolov5?.yaml --weights runs/train/exp/weights/best.pt</a:t>
            </a:r>
            <a:r>
              <a:rPr lang="zh-TW" altLang="en-US" sz="3200" dirty="0"/>
              <a:t> </a:t>
            </a:r>
            <a:r>
              <a:rPr lang="en-US" altLang="zh-TW" sz="3200" dirty="0"/>
              <a:t>–project </a:t>
            </a:r>
            <a:r>
              <a:rPr lang="en-US" altLang="zh-TW" sz="3200" dirty="0" err="1"/>
              <a:t>modelSave</a:t>
            </a:r>
            <a:endParaRPr lang="en-US" altLang="zh-TW" sz="3200" dirty="0"/>
          </a:p>
          <a:p>
            <a:pPr lvl="2"/>
            <a:r>
              <a:rPr lang="en-US" altLang="zh-TW" sz="3200" dirty="0" err="1"/>
              <a:t>Img</a:t>
            </a:r>
            <a:r>
              <a:rPr lang="en-US" altLang="zh-TW" sz="3200" dirty="0"/>
              <a:t>:</a:t>
            </a:r>
            <a:r>
              <a:rPr lang="zh-TW" altLang="en-US" sz="3200" dirty="0"/>
              <a:t>訓練時要壓縮的影像大小</a:t>
            </a:r>
            <a:endParaRPr lang="en-US" altLang="zh-TW" sz="3200" dirty="0"/>
          </a:p>
          <a:p>
            <a:pPr lvl="3"/>
            <a:r>
              <a:rPr lang="zh-TW" altLang="en-US" sz="3200" dirty="0"/>
              <a:t>因</a:t>
            </a:r>
            <a:r>
              <a:rPr lang="en-US" altLang="zh-TW" sz="3200" dirty="0"/>
              <a:t>GPU</a:t>
            </a:r>
            <a:r>
              <a:rPr lang="zh-TW" altLang="en-US" sz="3200" dirty="0"/>
              <a:t>記憶體有限，不太可能在影像都不壓縮的情況下訓練</a:t>
            </a:r>
            <a:endParaRPr lang="en-US" altLang="zh-TW" sz="3200" dirty="0"/>
          </a:p>
          <a:p>
            <a:pPr lvl="3"/>
            <a:r>
              <a:rPr lang="zh-TW" altLang="en-US" sz="3200" dirty="0"/>
              <a:t>此時就要將影像進行一定程度的縮小</a:t>
            </a:r>
            <a:endParaRPr lang="en-US" altLang="zh-TW" sz="3200" dirty="0"/>
          </a:p>
          <a:p>
            <a:pPr lvl="3"/>
            <a:r>
              <a:rPr lang="zh-TW" altLang="en-US" sz="3200" dirty="0"/>
              <a:t>要設定多小可以參考如何標註</a:t>
            </a:r>
            <a:r>
              <a:rPr lang="en-US" altLang="zh-TW" sz="3200" dirty="0"/>
              <a:t>-4</a:t>
            </a:r>
          </a:p>
          <a:p>
            <a:pPr lvl="4"/>
            <a:r>
              <a:rPr lang="zh-TW" altLang="en-US" sz="3200" dirty="0"/>
              <a:t>太大不只推論慢訓練也很考驗硬體</a:t>
            </a:r>
            <a:endParaRPr lang="en-US" altLang="zh-TW" sz="3200" dirty="0"/>
          </a:p>
          <a:p>
            <a:pPr lvl="4"/>
            <a:r>
              <a:rPr lang="zh-TW" altLang="en-US" sz="3200" dirty="0"/>
              <a:t>太小可能特徵都不見了</a:t>
            </a:r>
            <a:endParaRPr lang="en-US" altLang="zh-TW" sz="3200" dirty="0"/>
          </a:p>
        </p:txBody>
      </p:sp>
    </p:spTree>
    <p:extLst>
      <p:ext uri="{BB962C8B-B14F-4D97-AF65-F5344CB8AC3E}">
        <p14:creationId xmlns:p14="http://schemas.microsoft.com/office/powerpoint/2010/main" val="35662473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ED3998CD-05C3-4CF9-840E-F28BE0552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1537172" cy="703282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</a:rPr>
              <a:t>4.Yolo</a:t>
            </a:r>
            <a:r>
              <a:rPr lang="zh-TW" altLang="en-US" dirty="0">
                <a:latin typeface="微軟正黑體" panose="020B0604030504040204" pitchFamily="34" charset="-120"/>
              </a:rPr>
              <a:t>訓練</a:t>
            </a:r>
            <a:r>
              <a:rPr lang="en-US" altLang="zh-TW" dirty="0">
                <a:latin typeface="微軟正黑體" panose="020B0604030504040204" pitchFamily="34" charset="-120"/>
              </a:rPr>
              <a:t>-</a:t>
            </a:r>
            <a:r>
              <a:rPr lang="zh-TW" altLang="en-US" dirty="0">
                <a:latin typeface="微軟正黑體" panose="020B0604030504040204" pitchFamily="34" charset="-120"/>
              </a:rPr>
              <a:t>開始訓練</a:t>
            </a:r>
            <a:endParaRPr lang="en-US" altLang="zh-TW" dirty="0">
              <a:latin typeface="微軟正黑體" panose="020B0604030504040204" pitchFamily="34" charset="-120"/>
            </a:endParaRPr>
          </a:p>
        </p:txBody>
      </p:sp>
      <p:sp>
        <p:nvSpPr>
          <p:cNvPr id="18" name="內容版面配置區 1">
            <a:extLst>
              <a:ext uri="{FF2B5EF4-FFF2-40B4-BE49-F238E27FC236}">
                <a16:creationId xmlns:a16="http://schemas.microsoft.com/office/drawing/2014/main" id="{C0385CB8-4131-460E-96BD-92F0D4C6B9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719" y="1550782"/>
            <a:ext cx="11257682" cy="5091892"/>
          </a:xfrm>
        </p:spPr>
        <p:txBody>
          <a:bodyPr>
            <a:normAutofit/>
          </a:bodyPr>
          <a:lstStyle/>
          <a:p>
            <a:r>
              <a:rPr lang="zh-TW" altLang="en-US" sz="3200" dirty="0"/>
              <a:t>將指令輸入</a:t>
            </a:r>
            <a:r>
              <a:rPr lang="en-US" altLang="zh-TW" sz="3200" dirty="0"/>
              <a:t>terminal</a:t>
            </a:r>
            <a:r>
              <a:rPr lang="zh-TW" altLang="en-US" sz="3200" dirty="0"/>
              <a:t>介面中</a:t>
            </a:r>
            <a:endParaRPr lang="en-US" altLang="zh-TW" sz="3200" dirty="0"/>
          </a:p>
          <a:p>
            <a:pPr lvl="1"/>
            <a:r>
              <a:rPr lang="en-US" altLang="zh-TW" sz="3200" dirty="0"/>
              <a:t>python train.py --</a:t>
            </a:r>
            <a:r>
              <a:rPr lang="en-US" altLang="zh-TW" sz="3200" dirty="0" err="1"/>
              <a:t>img</a:t>
            </a:r>
            <a:r>
              <a:rPr lang="en-US" altLang="zh-TW" sz="3200" dirty="0"/>
              <a:t> 640 --batch 16 --epochs 100 --data </a:t>
            </a:r>
            <a:r>
              <a:rPr lang="en-US" altLang="zh-TW" sz="3200" dirty="0" err="1"/>
              <a:t>obj.yaml</a:t>
            </a:r>
            <a:r>
              <a:rPr lang="en-US" altLang="zh-TW" sz="3200" dirty="0"/>
              <a:t> --</a:t>
            </a:r>
            <a:r>
              <a:rPr lang="en-US" altLang="zh-TW" sz="3200" dirty="0" err="1"/>
              <a:t>cfg</a:t>
            </a:r>
            <a:r>
              <a:rPr lang="en-US" altLang="zh-TW" sz="3200" dirty="0"/>
              <a:t> yolov5?.yaml --weights runs/train/exp/weights/best.pt</a:t>
            </a:r>
            <a:r>
              <a:rPr lang="zh-TW" altLang="en-US" sz="3200" dirty="0"/>
              <a:t> </a:t>
            </a:r>
            <a:r>
              <a:rPr lang="en-US" altLang="zh-TW" sz="3200" dirty="0"/>
              <a:t>–project </a:t>
            </a:r>
            <a:r>
              <a:rPr lang="en-US" altLang="zh-TW" sz="3200" dirty="0" err="1"/>
              <a:t>modelSave</a:t>
            </a:r>
            <a:endParaRPr lang="en-US" altLang="zh-TW" sz="3200" dirty="0"/>
          </a:p>
          <a:p>
            <a:pPr lvl="2"/>
            <a:r>
              <a:rPr lang="en-US" altLang="zh-TW" sz="3200" dirty="0"/>
              <a:t>batch:</a:t>
            </a:r>
            <a:r>
              <a:rPr lang="zh-TW" altLang="en-US" sz="3200" dirty="0"/>
              <a:t>一次訓練會有多少影像隨機進到</a:t>
            </a:r>
            <a:r>
              <a:rPr lang="en-US" altLang="zh-TW" sz="3200" dirty="0"/>
              <a:t>GPU</a:t>
            </a:r>
            <a:r>
              <a:rPr lang="zh-TW" altLang="en-US" sz="3200" dirty="0"/>
              <a:t>中訓練</a:t>
            </a:r>
            <a:endParaRPr lang="en-US" altLang="zh-TW" sz="3200" dirty="0"/>
          </a:p>
          <a:p>
            <a:pPr lvl="3"/>
            <a:r>
              <a:rPr lang="zh-TW" altLang="en-US" sz="3200" dirty="0"/>
              <a:t>理想情況</a:t>
            </a:r>
            <a:r>
              <a:rPr lang="en-US" altLang="zh-TW" sz="3200" dirty="0" err="1"/>
              <a:t>btach</a:t>
            </a:r>
            <a:r>
              <a:rPr lang="zh-TW" altLang="en-US" sz="3200" dirty="0"/>
              <a:t>越大越好</a:t>
            </a:r>
            <a:endParaRPr lang="en-US" altLang="zh-TW" sz="3200" dirty="0"/>
          </a:p>
          <a:p>
            <a:pPr lvl="3"/>
            <a:r>
              <a:rPr lang="zh-TW" altLang="en-US" sz="3200" dirty="0"/>
              <a:t>但依樣</a:t>
            </a:r>
            <a:r>
              <a:rPr lang="en-US" altLang="zh-TW" sz="3200" dirty="0"/>
              <a:t>GPU</a:t>
            </a:r>
            <a:r>
              <a:rPr lang="zh-TW" altLang="en-US" sz="3200" dirty="0"/>
              <a:t>記憶體有限</a:t>
            </a:r>
            <a:endParaRPr lang="en-US" altLang="zh-TW" sz="3200" dirty="0"/>
          </a:p>
          <a:p>
            <a:pPr lvl="3"/>
            <a:r>
              <a:rPr lang="en-US" altLang="zh-TW" sz="3200" dirty="0" err="1"/>
              <a:t>btach</a:t>
            </a:r>
            <a:r>
              <a:rPr lang="zh-TW" altLang="en-US" sz="3200" dirty="0"/>
              <a:t>大小至少要比訓練的類別數量多</a:t>
            </a:r>
            <a:endParaRPr lang="en-US" altLang="zh-TW" sz="3200" dirty="0"/>
          </a:p>
          <a:p>
            <a:pPr lvl="4"/>
            <a:r>
              <a:rPr lang="zh-TW" altLang="en-US" sz="3200" dirty="0"/>
              <a:t>比如訓練類別有</a:t>
            </a:r>
            <a:r>
              <a:rPr lang="en-US" altLang="zh-TW" sz="3200" dirty="0"/>
              <a:t>5</a:t>
            </a:r>
            <a:r>
              <a:rPr lang="zh-TW" altLang="en-US" sz="3200" dirty="0"/>
              <a:t>類</a:t>
            </a:r>
            <a:r>
              <a:rPr lang="en-US" altLang="zh-TW" sz="3200" dirty="0"/>
              <a:t>batch</a:t>
            </a:r>
            <a:r>
              <a:rPr lang="zh-TW" altLang="en-US" sz="3200" dirty="0"/>
              <a:t>至少就要大於</a:t>
            </a:r>
            <a:r>
              <a:rPr lang="en-US" altLang="zh-TW" sz="3200" dirty="0"/>
              <a:t>5</a:t>
            </a:r>
          </a:p>
          <a:p>
            <a:pPr lvl="4"/>
            <a:r>
              <a:rPr lang="zh-TW" altLang="en-US" sz="3200" dirty="0"/>
              <a:t>這樣每次訓練才有可能看到所有的類別</a:t>
            </a:r>
            <a:endParaRPr lang="en-US" altLang="zh-TW" sz="3200" dirty="0"/>
          </a:p>
        </p:txBody>
      </p:sp>
    </p:spTree>
    <p:extLst>
      <p:ext uri="{BB962C8B-B14F-4D97-AF65-F5344CB8AC3E}">
        <p14:creationId xmlns:p14="http://schemas.microsoft.com/office/powerpoint/2010/main" val="5798709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ED3998CD-05C3-4CF9-840E-F28BE0552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1537172" cy="703282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</a:rPr>
              <a:t>4.Yolo</a:t>
            </a:r>
            <a:r>
              <a:rPr lang="zh-TW" altLang="en-US" dirty="0">
                <a:latin typeface="微軟正黑體" panose="020B0604030504040204" pitchFamily="34" charset="-120"/>
              </a:rPr>
              <a:t>訓練</a:t>
            </a:r>
            <a:r>
              <a:rPr lang="en-US" altLang="zh-TW" dirty="0">
                <a:latin typeface="微軟正黑體" panose="020B0604030504040204" pitchFamily="34" charset="-120"/>
              </a:rPr>
              <a:t>-</a:t>
            </a:r>
            <a:r>
              <a:rPr lang="zh-TW" altLang="en-US" dirty="0">
                <a:latin typeface="微軟正黑體" panose="020B0604030504040204" pitchFamily="34" charset="-120"/>
              </a:rPr>
              <a:t>開始訓練</a:t>
            </a:r>
            <a:endParaRPr lang="en-US" altLang="zh-TW" dirty="0">
              <a:latin typeface="微軟正黑體" panose="020B0604030504040204" pitchFamily="34" charset="-120"/>
            </a:endParaRPr>
          </a:p>
        </p:txBody>
      </p:sp>
      <p:sp>
        <p:nvSpPr>
          <p:cNvPr id="18" name="內容版面配置區 1">
            <a:extLst>
              <a:ext uri="{FF2B5EF4-FFF2-40B4-BE49-F238E27FC236}">
                <a16:creationId xmlns:a16="http://schemas.microsoft.com/office/drawing/2014/main" id="{C0385CB8-4131-460E-96BD-92F0D4C6B9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719" y="1550782"/>
            <a:ext cx="11257682" cy="5091892"/>
          </a:xfrm>
        </p:spPr>
        <p:txBody>
          <a:bodyPr>
            <a:normAutofit/>
          </a:bodyPr>
          <a:lstStyle/>
          <a:p>
            <a:r>
              <a:rPr lang="zh-TW" altLang="en-US" sz="3200" dirty="0"/>
              <a:t>將指令輸入</a:t>
            </a:r>
            <a:r>
              <a:rPr lang="en-US" altLang="zh-TW" sz="3200" dirty="0"/>
              <a:t>terminal</a:t>
            </a:r>
            <a:r>
              <a:rPr lang="zh-TW" altLang="en-US" sz="3200" dirty="0"/>
              <a:t>介面中</a:t>
            </a:r>
            <a:endParaRPr lang="en-US" altLang="zh-TW" sz="3200" dirty="0"/>
          </a:p>
          <a:p>
            <a:pPr lvl="1"/>
            <a:r>
              <a:rPr lang="en-US" altLang="zh-TW" sz="3200" dirty="0"/>
              <a:t>python train.py --</a:t>
            </a:r>
            <a:r>
              <a:rPr lang="en-US" altLang="zh-TW" sz="3200" dirty="0" err="1"/>
              <a:t>img</a:t>
            </a:r>
            <a:r>
              <a:rPr lang="en-US" altLang="zh-TW" sz="3200" dirty="0"/>
              <a:t> 640 --batch 16 --epochs 100 --data </a:t>
            </a:r>
            <a:r>
              <a:rPr lang="en-US" altLang="zh-TW" sz="3200" dirty="0" err="1"/>
              <a:t>obj.yaml</a:t>
            </a:r>
            <a:r>
              <a:rPr lang="en-US" altLang="zh-TW" sz="3200" dirty="0"/>
              <a:t> --</a:t>
            </a:r>
            <a:r>
              <a:rPr lang="en-US" altLang="zh-TW" sz="3200" dirty="0" err="1"/>
              <a:t>cfg</a:t>
            </a:r>
            <a:r>
              <a:rPr lang="en-US" altLang="zh-TW" sz="3200" dirty="0"/>
              <a:t> yolov5?.yaml --weights runs/train/exp/weights/best.pt</a:t>
            </a:r>
            <a:r>
              <a:rPr lang="zh-TW" altLang="en-US" sz="3200" dirty="0"/>
              <a:t> </a:t>
            </a:r>
            <a:r>
              <a:rPr lang="en-US" altLang="zh-TW" sz="3200" dirty="0"/>
              <a:t>–project </a:t>
            </a:r>
            <a:r>
              <a:rPr lang="en-US" altLang="zh-TW" sz="3200" dirty="0" err="1"/>
              <a:t>modelSave</a:t>
            </a:r>
            <a:endParaRPr lang="en-US" altLang="zh-TW" sz="3200" dirty="0"/>
          </a:p>
          <a:p>
            <a:pPr lvl="2"/>
            <a:r>
              <a:rPr lang="en-US" altLang="zh-TW" sz="3200" dirty="0"/>
              <a:t>epochs:</a:t>
            </a:r>
            <a:r>
              <a:rPr lang="zh-TW" altLang="en-US" sz="3200" dirty="0"/>
              <a:t>全部總共會做幾次訓練</a:t>
            </a:r>
            <a:endParaRPr lang="en-US" altLang="zh-TW" sz="3200" dirty="0"/>
          </a:p>
          <a:p>
            <a:pPr lvl="2"/>
            <a:r>
              <a:rPr lang="en-US" altLang="zh-TW" sz="3200" dirty="0"/>
              <a:t>data:</a:t>
            </a:r>
            <a:r>
              <a:rPr lang="zh-TW" altLang="en-US" sz="3200" dirty="0"/>
              <a:t>剛剛設定的</a:t>
            </a:r>
            <a:r>
              <a:rPr lang="en-US" altLang="zh-TW" sz="3200" dirty="0" err="1"/>
              <a:t>obj.yaml</a:t>
            </a:r>
            <a:r>
              <a:rPr lang="zh-TW" altLang="en-US" sz="3200" dirty="0"/>
              <a:t>絕對路徑</a:t>
            </a:r>
            <a:endParaRPr lang="en-US" altLang="zh-TW" sz="3200" dirty="0"/>
          </a:p>
          <a:p>
            <a:pPr lvl="2"/>
            <a:r>
              <a:rPr lang="en-US" altLang="zh-TW" sz="3200" dirty="0" err="1"/>
              <a:t>cfg</a:t>
            </a:r>
            <a:r>
              <a:rPr lang="en-US" altLang="zh-TW" sz="3200" dirty="0"/>
              <a:t>:</a:t>
            </a:r>
            <a:r>
              <a:rPr lang="zh-TW" altLang="en-US" sz="3200" dirty="0"/>
              <a:t>剛剛設定的</a:t>
            </a:r>
            <a:r>
              <a:rPr lang="en-US" altLang="zh-TW" sz="3200" dirty="0"/>
              <a:t>yolov5?.yaml</a:t>
            </a:r>
            <a:r>
              <a:rPr lang="zh-TW" altLang="en-US" sz="3200" dirty="0"/>
              <a:t>絕對路徑</a:t>
            </a:r>
            <a:endParaRPr lang="en-US" altLang="zh-TW" sz="3200" dirty="0"/>
          </a:p>
        </p:txBody>
      </p:sp>
    </p:spTree>
    <p:extLst>
      <p:ext uri="{BB962C8B-B14F-4D97-AF65-F5344CB8AC3E}">
        <p14:creationId xmlns:p14="http://schemas.microsoft.com/office/powerpoint/2010/main" val="36183603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ED3998CD-05C3-4CF9-840E-F28BE0552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1537172" cy="703282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</a:rPr>
              <a:t>4.Yolo</a:t>
            </a:r>
            <a:r>
              <a:rPr lang="zh-TW" altLang="en-US" dirty="0">
                <a:latin typeface="微軟正黑體" panose="020B0604030504040204" pitchFamily="34" charset="-120"/>
              </a:rPr>
              <a:t>訓練</a:t>
            </a:r>
            <a:r>
              <a:rPr lang="en-US" altLang="zh-TW" dirty="0">
                <a:latin typeface="微軟正黑體" panose="020B0604030504040204" pitchFamily="34" charset="-120"/>
              </a:rPr>
              <a:t>-</a:t>
            </a:r>
            <a:r>
              <a:rPr lang="zh-TW" altLang="en-US" dirty="0">
                <a:latin typeface="微軟正黑體" panose="020B0604030504040204" pitchFamily="34" charset="-120"/>
              </a:rPr>
              <a:t>開始訓練</a:t>
            </a:r>
            <a:endParaRPr lang="en-US" altLang="zh-TW" dirty="0">
              <a:latin typeface="微軟正黑體" panose="020B0604030504040204" pitchFamily="34" charset="-120"/>
            </a:endParaRPr>
          </a:p>
        </p:txBody>
      </p:sp>
      <p:sp>
        <p:nvSpPr>
          <p:cNvPr id="18" name="內容版面配置區 1">
            <a:extLst>
              <a:ext uri="{FF2B5EF4-FFF2-40B4-BE49-F238E27FC236}">
                <a16:creationId xmlns:a16="http://schemas.microsoft.com/office/drawing/2014/main" id="{C0385CB8-4131-460E-96BD-92F0D4C6B9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719" y="1550782"/>
            <a:ext cx="11257682" cy="5091892"/>
          </a:xfrm>
        </p:spPr>
        <p:txBody>
          <a:bodyPr>
            <a:normAutofit/>
          </a:bodyPr>
          <a:lstStyle/>
          <a:p>
            <a:r>
              <a:rPr lang="zh-TW" altLang="en-US" sz="3200" dirty="0"/>
              <a:t>將指令輸入</a:t>
            </a:r>
            <a:r>
              <a:rPr lang="en-US" altLang="zh-TW" sz="3200" dirty="0"/>
              <a:t>terminal</a:t>
            </a:r>
            <a:r>
              <a:rPr lang="zh-TW" altLang="en-US" sz="3200" dirty="0"/>
              <a:t>介面中</a:t>
            </a:r>
            <a:endParaRPr lang="en-US" altLang="zh-TW" sz="3200" dirty="0"/>
          </a:p>
          <a:p>
            <a:pPr lvl="1"/>
            <a:r>
              <a:rPr lang="en-US" altLang="zh-TW" sz="3200" dirty="0"/>
              <a:t>python train.py --</a:t>
            </a:r>
            <a:r>
              <a:rPr lang="en-US" altLang="zh-TW" sz="3200" dirty="0" err="1"/>
              <a:t>img</a:t>
            </a:r>
            <a:r>
              <a:rPr lang="en-US" altLang="zh-TW" sz="3200" dirty="0"/>
              <a:t> 640 --batch 16 --epochs 100 --data </a:t>
            </a:r>
            <a:r>
              <a:rPr lang="en-US" altLang="zh-TW" sz="3200" dirty="0" err="1"/>
              <a:t>obj.yaml</a:t>
            </a:r>
            <a:r>
              <a:rPr lang="en-US" altLang="zh-TW" sz="3200" dirty="0"/>
              <a:t> --</a:t>
            </a:r>
            <a:r>
              <a:rPr lang="en-US" altLang="zh-TW" sz="3200" dirty="0" err="1"/>
              <a:t>cfg</a:t>
            </a:r>
            <a:r>
              <a:rPr lang="en-US" altLang="zh-TW" sz="3200" dirty="0"/>
              <a:t> yolov5?.yaml --weights runs/train/exp/weights/best.pt</a:t>
            </a:r>
            <a:r>
              <a:rPr lang="zh-TW" altLang="en-US" sz="3200" dirty="0"/>
              <a:t> </a:t>
            </a:r>
            <a:r>
              <a:rPr lang="en-US" altLang="zh-TW" sz="3200" dirty="0"/>
              <a:t>–project </a:t>
            </a:r>
            <a:r>
              <a:rPr lang="en-US" altLang="zh-TW" sz="3200" dirty="0" err="1"/>
              <a:t>modelSave</a:t>
            </a:r>
            <a:endParaRPr lang="en-US" altLang="zh-TW" sz="3200" dirty="0"/>
          </a:p>
          <a:p>
            <a:pPr lvl="2"/>
            <a:r>
              <a:rPr lang="en-US" altLang="zh-TW" sz="3200" dirty="0"/>
              <a:t>weights:</a:t>
            </a:r>
            <a:r>
              <a:rPr lang="zh-TW" altLang="en-US" sz="3200" dirty="0"/>
              <a:t>預訓練權重檔</a:t>
            </a:r>
            <a:endParaRPr lang="en-US" altLang="zh-TW" sz="3200" dirty="0"/>
          </a:p>
          <a:p>
            <a:pPr lvl="3"/>
            <a:r>
              <a:rPr lang="zh-TW" altLang="en-US" sz="3200" dirty="0"/>
              <a:t>如果有之前訓練過相似的物件</a:t>
            </a:r>
            <a:endParaRPr lang="en-US" altLang="zh-TW" sz="3200" dirty="0"/>
          </a:p>
          <a:p>
            <a:pPr lvl="3"/>
            <a:r>
              <a:rPr lang="zh-TW" altLang="en-US" sz="3200" dirty="0"/>
              <a:t>可以使用之前的權重檔來輔助加快訓練過程</a:t>
            </a:r>
            <a:endParaRPr lang="en-US" altLang="zh-TW" sz="3200" dirty="0"/>
          </a:p>
          <a:p>
            <a:pPr lvl="2"/>
            <a:r>
              <a:rPr lang="en-US" altLang="zh-TW" sz="3200" dirty="0"/>
              <a:t>project:</a:t>
            </a:r>
            <a:r>
              <a:rPr lang="zh-TW" altLang="en-US" sz="3200" dirty="0"/>
              <a:t>設定訓練結果儲存位置</a:t>
            </a:r>
            <a:endParaRPr lang="en-US" altLang="zh-TW" sz="3200" dirty="0"/>
          </a:p>
        </p:txBody>
      </p:sp>
    </p:spTree>
    <p:extLst>
      <p:ext uri="{BB962C8B-B14F-4D97-AF65-F5344CB8AC3E}">
        <p14:creationId xmlns:p14="http://schemas.microsoft.com/office/powerpoint/2010/main" val="260486362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ED3998CD-05C3-4CF9-840E-F28BE0552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1537172" cy="703282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</a:rPr>
              <a:t>4.Yolo</a:t>
            </a:r>
            <a:r>
              <a:rPr lang="zh-TW" altLang="en-US" dirty="0">
                <a:latin typeface="微軟正黑體" panose="020B0604030504040204" pitchFamily="34" charset="-120"/>
              </a:rPr>
              <a:t>訓練</a:t>
            </a:r>
            <a:r>
              <a:rPr lang="en-US" altLang="zh-TW" dirty="0">
                <a:latin typeface="微軟正黑體" panose="020B0604030504040204" pitchFamily="34" charset="-120"/>
              </a:rPr>
              <a:t>-</a:t>
            </a:r>
            <a:r>
              <a:rPr lang="zh-TW" altLang="en-US" dirty="0">
                <a:latin typeface="微軟正黑體" panose="020B0604030504040204" pitchFamily="34" charset="-120"/>
              </a:rPr>
              <a:t>開始訓練</a:t>
            </a:r>
            <a:r>
              <a:rPr lang="en-US" altLang="zh-TW" dirty="0">
                <a:latin typeface="微軟正黑體" panose="020B0604030504040204" pitchFamily="34" charset="-120"/>
              </a:rPr>
              <a:t>-</a:t>
            </a:r>
            <a:r>
              <a:rPr lang="zh-TW" altLang="en-US" dirty="0">
                <a:latin typeface="微軟正黑體" panose="020B0604030504040204" pitchFamily="34" charset="-120"/>
              </a:rPr>
              <a:t>可調參數</a:t>
            </a:r>
            <a:endParaRPr lang="en-US" altLang="zh-TW" dirty="0">
              <a:latin typeface="微軟正黑體" panose="020B0604030504040204" pitchFamily="34" charset="-120"/>
            </a:endParaRPr>
          </a:p>
        </p:txBody>
      </p:sp>
      <p:sp>
        <p:nvSpPr>
          <p:cNvPr id="18" name="內容版面配置區 1">
            <a:extLst>
              <a:ext uri="{FF2B5EF4-FFF2-40B4-BE49-F238E27FC236}">
                <a16:creationId xmlns:a16="http://schemas.microsoft.com/office/drawing/2014/main" id="{C0385CB8-4131-460E-96BD-92F0D4C6B9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719" y="1550782"/>
            <a:ext cx="11257682" cy="5091892"/>
          </a:xfrm>
        </p:spPr>
        <p:txBody>
          <a:bodyPr>
            <a:normAutofit/>
          </a:bodyPr>
          <a:lstStyle/>
          <a:p>
            <a:r>
              <a:rPr lang="zh-TW" altLang="en-US" sz="3200" dirty="0"/>
              <a:t>正常訓練只需調整上面幾種參數即可</a:t>
            </a:r>
            <a:endParaRPr lang="en-US" altLang="zh-TW" sz="3200" dirty="0"/>
          </a:p>
          <a:p>
            <a:r>
              <a:rPr lang="zh-TW" altLang="en-US" sz="3200" dirty="0"/>
              <a:t>下方提供訓練所有可調整之參數</a:t>
            </a:r>
            <a:endParaRPr lang="en-US" altLang="zh-TW" sz="3200" dirty="0"/>
          </a:p>
          <a:p>
            <a:pPr lvl="1"/>
            <a:r>
              <a:rPr lang="zh-TW" altLang="en-US" sz="3200" dirty="0"/>
              <a:t>有興趣的可以自行研究對應的參數功能是甚麼</a:t>
            </a:r>
            <a:endParaRPr lang="en-US" altLang="zh-TW" sz="3200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BC325C99-6331-448E-AFE4-7C539B8777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54" y="3203350"/>
            <a:ext cx="4577140" cy="3654650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60E6CF96-2784-45E9-80FC-D7A53E6A2F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6507" y="3203350"/>
            <a:ext cx="4865745" cy="2890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32105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ED3998CD-05C3-4CF9-840E-F28BE0552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1537172" cy="703282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</a:rPr>
              <a:t>4.Yolo</a:t>
            </a:r>
            <a:r>
              <a:rPr lang="zh-TW" altLang="en-US" dirty="0">
                <a:latin typeface="微軟正黑體" panose="020B0604030504040204" pitchFamily="34" charset="-120"/>
              </a:rPr>
              <a:t>訓練</a:t>
            </a:r>
            <a:r>
              <a:rPr lang="en-US" altLang="zh-TW" dirty="0">
                <a:latin typeface="微軟正黑體" panose="020B0604030504040204" pitchFamily="34" charset="-120"/>
              </a:rPr>
              <a:t>-</a:t>
            </a:r>
            <a:r>
              <a:rPr lang="zh-TW" altLang="en-US" dirty="0">
                <a:latin typeface="微軟正黑體" panose="020B0604030504040204" pitchFamily="34" charset="-120"/>
              </a:rPr>
              <a:t>開始訓練</a:t>
            </a:r>
            <a:r>
              <a:rPr lang="en-US" altLang="zh-TW" dirty="0">
                <a:latin typeface="微軟正黑體" panose="020B0604030504040204" pitchFamily="34" charset="-120"/>
              </a:rPr>
              <a:t>-EX:</a:t>
            </a:r>
            <a:r>
              <a:rPr lang="zh-TW" altLang="en-US" dirty="0">
                <a:latin typeface="微軟正黑體" panose="020B0604030504040204" pitchFamily="34" charset="-120"/>
              </a:rPr>
              <a:t>超參數</a:t>
            </a:r>
            <a:endParaRPr lang="en-US" altLang="zh-TW" dirty="0">
              <a:latin typeface="微軟正黑體" panose="020B0604030504040204" pitchFamily="34" charset="-120"/>
            </a:endParaRPr>
          </a:p>
        </p:txBody>
      </p:sp>
      <p:sp>
        <p:nvSpPr>
          <p:cNvPr id="18" name="內容版面配置區 1">
            <a:extLst>
              <a:ext uri="{FF2B5EF4-FFF2-40B4-BE49-F238E27FC236}">
                <a16:creationId xmlns:a16="http://schemas.microsoft.com/office/drawing/2014/main" id="{C0385CB8-4131-460E-96BD-92F0D4C6B9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718" y="1550782"/>
            <a:ext cx="11452361" cy="5091892"/>
          </a:xfrm>
        </p:spPr>
        <p:txBody>
          <a:bodyPr>
            <a:normAutofit/>
          </a:bodyPr>
          <a:lstStyle/>
          <a:p>
            <a:r>
              <a:rPr lang="zh-TW" altLang="en-US" sz="3200" dirty="0"/>
              <a:t>正常情形下不用特別改，但此處提出來讓大家知道</a:t>
            </a:r>
            <a:endParaRPr lang="en-US" altLang="zh-TW" sz="3200" dirty="0"/>
          </a:p>
          <a:p>
            <a:r>
              <a:rPr lang="zh-TW" altLang="en-US" sz="3200" dirty="0"/>
              <a:t>對應的檔案中下方有許許多多的影像擴增參數</a:t>
            </a:r>
            <a:endParaRPr lang="en-US" altLang="zh-TW" sz="3200" dirty="0"/>
          </a:p>
          <a:p>
            <a:pPr lvl="1"/>
            <a:r>
              <a:rPr lang="zh-TW" altLang="en-US" sz="3200" dirty="0"/>
              <a:t>可以依據自己的需求曾降擴增的</a:t>
            </a:r>
            <a:r>
              <a:rPr lang="en-US" altLang="zh-TW" sz="3200" dirty="0"/>
              <a:t>range</a:t>
            </a:r>
          </a:p>
          <a:p>
            <a:pPr lvl="1"/>
            <a:r>
              <a:rPr lang="zh-TW" altLang="en-US" sz="3200" dirty="0"/>
              <a:t>以</a:t>
            </a:r>
            <a:r>
              <a:rPr lang="en-US" altLang="zh-TW" sz="3200" dirty="0"/>
              <a:t>degrees</a:t>
            </a:r>
            <a:r>
              <a:rPr lang="zh-TW" altLang="en-US" sz="3200" dirty="0"/>
              <a:t>為例假設給予</a:t>
            </a:r>
            <a:r>
              <a:rPr lang="en-US" altLang="zh-TW" sz="3200" dirty="0"/>
              <a:t>1</a:t>
            </a:r>
            <a:r>
              <a:rPr lang="zh-TW" altLang="en-US" sz="3200" dirty="0"/>
              <a:t>代表訓練時影像隨機旋轉</a:t>
            </a:r>
            <a:r>
              <a:rPr lang="en-US" altLang="zh-TW" sz="3200" dirty="0"/>
              <a:t>-1~+1</a:t>
            </a:r>
            <a:r>
              <a:rPr lang="zh-TW" altLang="en-US" sz="3200" dirty="0"/>
              <a:t>度</a:t>
            </a:r>
            <a:endParaRPr lang="en-US" altLang="zh-TW" sz="3200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BC325C99-6331-448E-AFE4-7C539B8777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242" y="3859007"/>
            <a:ext cx="3755985" cy="2998993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8ECACA0B-A830-461E-B325-F59CB9E52E8F}"/>
              </a:ext>
            </a:extLst>
          </p:cNvPr>
          <p:cNvSpPr/>
          <p:nvPr/>
        </p:nvSpPr>
        <p:spPr>
          <a:xfrm>
            <a:off x="1835241" y="4407648"/>
            <a:ext cx="3659551" cy="1879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03F77E79-2B85-4883-89B2-38B932074F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7041" y="3859007"/>
            <a:ext cx="3207284" cy="2891329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A8497931-3E28-45DE-8A17-EB0F33D6D3DF}"/>
              </a:ext>
            </a:extLst>
          </p:cNvPr>
          <p:cNvSpPr/>
          <p:nvPr/>
        </p:nvSpPr>
        <p:spPr>
          <a:xfrm>
            <a:off x="6342228" y="5262225"/>
            <a:ext cx="3207284" cy="15135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880998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ED3998CD-05C3-4CF9-840E-F28BE0552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1537172" cy="703282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</a:rPr>
              <a:t>4.Yolo</a:t>
            </a:r>
            <a:r>
              <a:rPr lang="zh-TW" altLang="en-US" dirty="0">
                <a:latin typeface="微軟正黑體" panose="020B0604030504040204" pitchFamily="34" charset="-120"/>
              </a:rPr>
              <a:t>訓練</a:t>
            </a:r>
            <a:r>
              <a:rPr lang="en-US" altLang="zh-TW" dirty="0">
                <a:latin typeface="微軟正黑體" panose="020B0604030504040204" pitchFamily="34" charset="-120"/>
              </a:rPr>
              <a:t>-</a:t>
            </a:r>
            <a:r>
              <a:rPr lang="zh-TW" altLang="en-US" dirty="0">
                <a:latin typeface="微軟正黑體" panose="020B0604030504040204" pitchFamily="34" charset="-120"/>
              </a:rPr>
              <a:t>訓練結束</a:t>
            </a:r>
            <a:endParaRPr lang="en-US" altLang="zh-TW" dirty="0">
              <a:latin typeface="微軟正黑體" panose="020B0604030504040204" pitchFamily="34" charset="-120"/>
            </a:endParaRPr>
          </a:p>
        </p:txBody>
      </p:sp>
      <p:sp>
        <p:nvSpPr>
          <p:cNvPr id="18" name="內容版面配置區 1">
            <a:extLst>
              <a:ext uri="{FF2B5EF4-FFF2-40B4-BE49-F238E27FC236}">
                <a16:creationId xmlns:a16="http://schemas.microsoft.com/office/drawing/2014/main" id="{C0385CB8-4131-460E-96BD-92F0D4C6B9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719" y="1550782"/>
            <a:ext cx="11257682" cy="5091892"/>
          </a:xfrm>
        </p:spPr>
        <p:txBody>
          <a:bodyPr>
            <a:normAutofit/>
          </a:bodyPr>
          <a:lstStyle/>
          <a:p>
            <a:r>
              <a:rPr lang="zh-TW" altLang="en-US" sz="3200" dirty="0"/>
              <a:t>訓練結束時會自動在設定的路徑中儲存一些東西</a:t>
            </a:r>
            <a:endParaRPr lang="en-US" altLang="zh-TW" sz="3200" dirty="0"/>
          </a:p>
          <a:p>
            <a:pPr lvl="1"/>
            <a:r>
              <a:rPr lang="en-US" altLang="zh-TW" sz="3200" dirty="0" err="1"/>
              <a:t>confusion_matrix</a:t>
            </a:r>
            <a:endParaRPr lang="en-US" altLang="zh-TW" sz="3200" dirty="0"/>
          </a:p>
          <a:p>
            <a:pPr lvl="2"/>
            <a:r>
              <a:rPr lang="zh-TW" altLang="en-US" sz="3200" dirty="0"/>
              <a:t>混淆矩陣</a:t>
            </a:r>
            <a:endParaRPr lang="en-US" altLang="zh-TW" sz="3200" dirty="0"/>
          </a:p>
          <a:p>
            <a:pPr lvl="1"/>
            <a:r>
              <a:rPr lang="en-US" altLang="zh-TW" sz="3200" dirty="0"/>
              <a:t>Results</a:t>
            </a:r>
          </a:p>
          <a:p>
            <a:pPr lvl="2"/>
            <a:r>
              <a:rPr lang="zh-TW" altLang="en-US" sz="3200" dirty="0"/>
              <a:t>訓練的一些曲線</a:t>
            </a:r>
            <a:endParaRPr lang="en-US" altLang="zh-TW" sz="3200" dirty="0"/>
          </a:p>
          <a:p>
            <a:r>
              <a:rPr lang="zh-TW" altLang="en-US" sz="3200" dirty="0"/>
              <a:t>主要看這兩個即可</a:t>
            </a:r>
            <a:endParaRPr lang="en-US" altLang="zh-TW" sz="3200" dirty="0"/>
          </a:p>
          <a:p>
            <a:endParaRPr lang="en-US" altLang="zh-TW" sz="3200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745EA888-2165-47CF-8665-E4CD03A2E7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5723" y="4604608"/>
            <a:ext cx="8322025" cy="217121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50C35F4D-04E4-4921-9FE6-153AD056ADD9}"/>
              </a:ext>
            </a:extLst>
          </p:cNvPr>
          <p:cNvSpPr/>
          <p:nvPr/>
        </p:nvSpPr>
        <p:spPr>
          <a:xfrm>
            <a:off x="2029695" y="4844198"/>
            <a:ext cx="766599" cy="82508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F967FFC-104F-44BF-AB77-B8A312B2193A}"/>
              </a:ext>
            </a:extLst>
          </p:cNvPr>
          <p:cNvSpPr/>
          <p:nvPr/>
        </p:nvSpPr>
        <p:spPr>
          <a:xfrm>
            <a:off x="2029694" y="5891750"/>
            <a:ext cx="766599" cy="82508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1297062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ED3998CD-05C3-4CF9-840E-F28BE0552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1537172" cy="703282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</a:rPr>
              <a:t>4.Yolo</a:t>
            </a:r>
            <a:r>
              <a:rPr lang="zh-TW" altLang="en-US" dirty="0">
                <a:latin typeface="微軟正黑體" panose="020B0604030504040204" pitchFamily="34" charset="-120"/>
              </a:rPr>
              <a:t>訓練</a:t>
            </a:r>
            <a:r>
              <a:rPr lang="en-US" altLang="zh-TW" dirty="0">
                <a:latin typeface="微軟正黑體" panose="020B0604030504040204" pitchFamily="34" charset="-120"/>
              </a:rPr>
              <a:t>-</a:t>
            </a:r>
            <a:r>
              <a:rPr lang="zh-TW" altLang="en-US" dirty="0">
                <a:latin typeface="微軟正黑體" panose="020B0604030504040204" pitchFamily="34" charset="-120"/>
              </a:rPr>
              <a:t>訓練結束</a:t>
            </a:r>
            <a:r>
              <a:rPr lang="en-US" altLang="zh-TW" dirty="0">
                <a:latin typeface="微軟正黑體" panose="020B0604030504040204" pitchFamily="34" charset="-120"/>
              </a:rPr>
              <a:t>-</a:t>
            </a:r>
            <a:r>
              <a:rPr lang="en-US" altLang="zh-TW" sz="4800" dirty="0" err="1"/>
              <a:t>confusion_matrix</a:t>
            </a:r>
            <a:endParaRPr lang="en-US" altLang="zh-TW" dirty="0">
              <a:latin typeface="微軟正黑體" panose="020B0604030504040204" pitchFamily="34" charset="-120"/>
            </a:endParaRPr>
          </a:p>
        </p:txBody>
      </p:sp>
      <p:sp>
        <p:nvSpPr>
          <p:cNvPr id="18" name="內容版面配置區 1">
            <a:extLst>
              <a:ext uri="{FF2B5EF4-FFF2-40B4-BE49-F238E27FC236}">
                <a16:creationId xmlns:a16="http://schemas.microsoft.com/office/drawing/2014/main" id="{C0385CB8-4131-460E-96BD-92F0D4C6B9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720" y="1550782"/>
            <a:ext cx="7588284" cy="5091892"/>
          </a:xfrm>
        </p:spPr>
        <p:txBody>
          <a:bodyPr>
            <a:normAutofit/>
          </a:bodyPr>
          <a:lstStyle/>
          <a:p>
            <a:r>
              <a:rPr lang="zh-TW" altLang="en-US" sz="3200" dirty="0"/>
              <a:t>混淆矩陣</a:t>
            </a:r>
            <a:endParaRPr lang="en-US" altLang="zh-TW" sz="3200" dirty="0"/>
          </a:p>
          <a:p>
            <a:pPr lvl="1"/>
            <a:r>
              <a:rPr lang="zh-TW" altLang="en-US" sz="3200" dirty="0"/>
              <a:t>用以查看分類結果和例項的真實資訊</a:t>
            </a:r>
            <a:endParaRPr lang="en-US" altLang="zh-TW" sz="3200" dirty="0"/>
          </a:p>
          <a:p>
            <a:r>
              <a:rPr lang="zh-TW" altLang="en-US" sz="3200" dirty="0"/>
              <a:t>斜線</a:t>
            </a:r>
            <a:r>
              <a:rPr lang="en-US" altLang="zh-TW" sz="3200" dirty="0"/>
              <a:t>45</a:t>
            </a:r>
            <a:r>
              <a:rPr lang="zh-TW" altLang="en-US" sz="3200" dirty="0"/>
              <a:t>度的數值越接近於</a:t>
            </a:r>
            <a:r>
              <a:rPr lang="en-US" altLang="zh-TW" sz="3200" dirty="0"/>
              <a:t>1</a:t>
            </a:r>
            <a:r>
              <a:rPr lang="zh-TW" altLang="en-US" sz="3200" dirty="0"/>
              <a:t>效果越好</a:t>
            </a:r>
            <a:endParaRPr lang="en-US" altLang="zh-TW" sz="3200" dirty="0"/>
          </a:p>
          <a:p>
            <a:r>
              <a:rPr lang="zh-TW" altLang="en-US" sz="3200" dirty="0"/>
              <a:t>以此圖來看</a:t>
            </a:r>
            <a:r>
              <a:rPr lang="en-US" altLang="zh-TW" sz="3200" dirty="0"/>
              <a:t>cell phone/chin guard</a:t>
            </a:r>
            <a:r>
              <a:rPr lang="zh-TW" altLang="en-US" sz="3200" dirty="0"/>
              <a:t>的效果是較差的</a:t>
            </a:r>
            <a:endParaRPr lang="en-US" altLang="zh-TW" sz="3200" dirty="0"/>
          </a:p>
          <a:p>
            <a:pPr lvl="1"/>
            <a:r>
              <a:rPr lang="zh-TW" altLang="en-US" sz="3200" dirty="0"/>
              <a:t>此時就可以先針對這兩個類別查看標註是否有問題</a:t>
            </a:r>
            <a:endParaRPr lang="en-US" altLang="zh-TW" sz="3200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0D4B91A5-56BF-4CFD-BFD1-EB6BF07831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7366" y="3350833"/>
            <a:ext cx="4019405" cy="3342393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6C7EF22A-F674-48D9-A00E-54937BC0D12E}"/>
              </a:ext>
            </a:extLst>
          </p:cNvPr>
          <p:cNvSpPr/>
          <p:nvPr/>
        </p:nvSpPr>
        <p:spPr>
          <a:xfrm rot="2649092">
            <a:off x="7863364" y="4274718"/>
            <a:ext cx="3903448" cy="82508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3680291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ED3998CD-05C3-4CF9-840E-F28BE0552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1537172" cy="703282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</a:rPr>
              <a:t>4.Yolo</a:t>
            </a:r>
            <a:r>
              <a:rPr lang="zh-TW" altLang="en-US" dirty="0">
                <a:latin typeface="微軟正黑體" panose="020B0604030504040204" pitchFamily="34" charset="-120"/>
              </a:rPr>
              <a:t>訓練</a:t>
            </a:r>
            <a:r>
              <a:rPr lang="en-US" altLang="zh-TW" dirty="0">
                <a:latin typeface="微軟正黑體" panose="020B0604030504040204" pitchFamily="34" charset="-120"/>
              </a:rPr>
              <a:t>-</a:t>
            </a:r>
            <a:r>
              <a:rPr lang="zh-TW" altLang="en-US" dirty="0">
                <a:latin typeface="微軟正黑體" panose="020B0604030504040204" pitchFamily="34" charset="-120"/>
              </a:rPr>
              <a:t>訓練結束</a:t>
            </a:r>
            <a:r>
              <a:rPr lang="en-US" altLang="zh-TW" dirty="0">
                <a:latin typeface="微軟正黑體" panose="020B0604030504040204" pitchFamily="34" charset="-120"/>
              </a:rPr>
              <a:t>-result</a:t>
            </a:r>
          </a:p>
        </p:txBody>
      </p:sp>
      <p:sp>
        <p:nvSpPr>
          <p:cNvPr id="18" name="內容版面配置區 1">
            <a:extLst>
              <a:ext uri="{FF2B5EF4-FFF2-40B4-BE49-F238E27FC236}">
                <a16:creationId xmlns:a16="http://schemas.microsoft.com/office/drawing/2014/main" id="{C0385CB8-4131-460E-96BD-92F0D4C6B9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719" y="1550782"/>
            <a:ext cx="11257682" cy="5091892"/>
          </a:xfrm>
        </p:spPr>
        <p:txBody>
          <a:bodyPr>
            <a:normAutofit/>
          </a:bodyPr>
          <a:lstStyle/>
          <a:p>
            <a:r>
              <a:rPr lang="zh-TW" altLang="en-US" sz="3200" dirty="0"/>
              <a:t>大原則</a:t>
            </a:r>
            <a:endParaRPr lang="en-US" altLang="zh-TW" sz="3200" dirty="0"/>
          </a:p>
          <a:p>
            <a:pPr lvl="1"/>
            <a:r>
              <a:rPr lang="en-US" altLang="zh-TW" sz="3200" dirty="0"/>
              <a:t>loss</a:t>
            </a:r>
            <a:r>
              <a:rPr lang="zh-TW" altLang="en-US" sz="3200" dirty="0"/>
              <a:t>越低越好</a:t>
            </a:r>
            <a:endParaRPr lang="en-US" altLang="zh-TW" sz="3200" dirty="0"/>
          </a:p>
          <a:p>
            <a:pPr lvl="1"/>
            <a:r>
              <a:rPr lang="en-US" altLang="zh-TW" sz="3200" dirty="0"/>
              <a:t>Precision/recall/</a:t>
            </a:r>
            <a:r>
              <a:rPr lang="en-US" altLang="zh-TW" sz="3200" dirty="0" err="1"/>
              <a:t>mAP</a:t>
            </a:r>
            <a:r>
              <a:rPr lang="zh-TW" altLang="en-US" sz="3200" dirty="0"/>
              <a:t>高一點好</a:t>
            </a:r>
            <a:endParaRPr lang="en-US" altLang="zh-TW" sz="3200" dirty="0"/>
          </a:p>
          <a:p>
            <a:pPr lvl="2"/>
            <a:r>
              <a:rPr lang="zh-TW" altLang="en-US" sz="3200" dirty="0"/>
              <a:t>為何不是越高越好，太高有可能會有過擬合的問題</a:t>
            </a:r>
            <a:endParaRPr lang="en-US" altLang="zh-TW" sz="3200" dirty="0"/>
          </a:p>
          <a:p>
            <a:pPr lvl="2"/>
            <a:r>
              <a:rPr lang="zh-TW" altLang="en-US" sz="3200" dirty="0"/>
              <a:t>過擬和</a:t>
            </a:r>
            <a:endParaRPr lang="en-US" altLang="zh-TW" sz="3200" dirty="0"/>
          </a:p>
          <a:p>
            <a:pPr lvl="3"/>
            <a:r>
              <a:rPr lang="zh-TW" altLang="en-US" sz="3200" dirty="0"/>
              <a:t>代表訓練的結果太</a:t>
            </a:r>
            <a:r>
              <a:rPr lang="en-US" altLang="zh-TW" sz="3200" dirty="0"/>
              <a:t>focus</a:t>
            </a:r>
            <a:r>
              <a:rPr lang="zh-TW" altLang="en-US" sz="3200" dirty="0"/>
              <a:t>在訓練的樣本，導致實際運用時成效不佳</a:t>
            </a:r>
            <a:endParaRPr lang="en-US" altLang="zh-TW" sz="3200" dirty="0"/>
          </a:p>
          <a:p>
            <a:r>
              <a:rPr lang="zh-TW" altLang="en-US" sz="3200" dirty="0"/>
              <a:t>訓練曲線最好如右上角所示曲線都是緩慢爬升與下降</a:t>
            </a:r>
            <a:endParaRPr lang="en-US" altLang="zh-TW" sz="3200" dirty="0"/>
          </a:p>
          <a:p>
            <a:pPr lvl="1"/>
            <a:r>
              <a:rPr lang="zh-TW" altLang="en-US" sz="3200" dirty="0"/>
              <a:t>除非要訓練的樣本非常單一且簡單</a:t>
            </a:r>
            <a:endParaRPr lang="en-US" altLang="zh-TW" sz="3200" dirty="0"/>
          </a:p>
          <a:p>
            <a:pPr lvl="1"/>
            <a:r>
              <a:rPr lang="zh-TW" altLang="en-US" sz="3200" dirty="0"/>
              <a:t>否則瞬間變化過大皆是有問題的</a:t>
            </a:r>
            <a:endParaRPr lang="en-US" altLang="zh-TW" sz="3200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8CDFE7A7-63C1-4FEF-A465-DD3A1CA24D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4279" y="1032388"/>
            <a:ext cx="3712923" cy="183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26271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ED3998CD-05C3-4CF9-840E-F28BE0552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1537172" cy="703282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</a:rPr>
              <a:t>4.Yolo</a:t>
            </a:r>
            <a:r>
              <a:rPr lang="zh-TW" altLang="en-US" dirty="0">
                <a:latin typeface="微軟正黑體" panose="020B0604030504040204" pitchFamily="34" charset="-120"/>
              </a:rPr>
              <a:t>訓練</a:t>
            </a:r>
            <a:r>
              <a:rPr lang="en-US" altLang="zh-TW" dirty="0">
                <a:latin typeface="微軟正黑體" panose="020B0604030504040204" pitchFamily="34" charset="-120"/>
              </a:rPr>
              <a:t>-</a:t>
            </a:r>
            <a:r>
              <a:rPr lang="zh-TW" altLang="en-US" dirty="0">
                <a:latin typeface="微軟正黑體" panose="020B0604030504040204" pitchFamily="34" charset="-120"/>
              </a:rPr>
              <a:t>訓練結束</a:t>
            </a:r>
            <a:r>
              <a:rPr lang="en-US" altLang="zh-TW" dirty="0">
                <a:latin typeface="微軟正黑體" panose="020B0604030504040204" pitchFamily="34" charset="-120"/>
              </a:rPr>
              <a:t>-result-IOU</a:t>
            </a:r>
          </a:p>
        </p:txBody>
      </p:sp>
      <p:sp>
        <p:nvSpPr>
          <p:cNvPr id="18" name="內容版面配置區 1">
            <a:extLst>
              <a:ext uri="{FF2B5EF4-FFF2-40B4-BE49-F238E27FC236}">
                <a16:creationId xmlns:a16="http://schemas.microsoft.com/office/drawing/2014/main" id="{C0385CB8-4131-460E-96BD-92F0D4C6B9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719" y="1550782"/>
            <a:ext cx="11257682" cy="5091892"/>
          </a:xfrm>
        </p:spPr>
        <p:txBody>
          <a:bodyPr>
            <a:normAutofit/>
          </a:bodyPr>
          <a:lstStyle/>
          <a:p>
            <a:r>
              <a:rPr lang="en-US" altLang="zh-TW" sz="3200" dirty="0" err="1"/>
              <a:t>IoU</a:t>
            </a:r>
            <a:r>
              <a:rPr lang="en-US" altLang="zh-TW" sz="3200" dirty="0"/>
              <a:t>(Intersection-over-Union)</a:t>
            </a:r>
          </a:p>
          <a:p>
            <a:pPr lvl="1"/>
            <a:r>
              <a:rPr lang="zh-TW" altLang="en-US" sz="3200" dirty="0"/>
              <a:t>即交並比，在目標檢測領域中，定義為兩個矩形框面積的交集和並集的比值，</a:t>
            </a:r>
            <a:r>
              <a:rPr lang="en-US" altLang="zh-TW" sz="3200" dirty="0" err="1"/>
              <a:t>IoU</a:t>
            </a:r>
            <a:r>
              <a:rPr lang="en-US" altLang="zh-TW" sz="3200" dirty="0"/>
              <a:t>=A∩B/A∪B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076F6926-004A-46C4-9EBF-9038C7230B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3643" y="1"/>
            <a:ext cx="2390400" cy="1828800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7B463F0B-6AFF-4197-9CFB-61318CBFA4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333" y="3479844"/>
            <a:ext cx="3366262" cy="1985799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DFC0A814-8884-4B41-B810-332784D25D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877" y="3479844"/>
            <a:ext cx="2644803" cy="1985799"/>
          </a:xfrm>
          <a:prstGeom prst="rect">
            <a:avLst/>
          </a:prstGeom>
        </p:spPr>
      </p:pic>
      <p:pic>
        <p:nvPicPr>
          <p:cNvPr id="9" name="Picture 4" descr="https://images2018.cnblogs.com/blog/1093303/201802/1093303-20180224204428523-871794088.png">
            <a:extLst>
              <a:ext uri="{FF2B5EF4-FFF2-40B4-BE49-F238E27FC236}">
                <a16:creationId xmlns:a16="http://schemas.microsoft.com/office/drawing/2014/main" id="{764E7B77-DF3A-4D97-8203-6ACC2FC210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9223" y="3479844"/>
            <a:ext cx="4785058" cy="1985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40860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ED3998CD-05C3-4CF9-840E-F28BE0552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1537172" cy="703282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</a:rPr>
              <a:t>5.Yolov5</a:t>
            </a:r>
            <a:r>
              <a:rPr lang="zh-TW" altLang="en-US" dirty="0">
                <a:latin typeface="微軟正黑體" panose="020B0604030504040204" pitchFamily="34" charset="-120"/>
              </a:rPr>
              <a:t>應用堆論</a:t>
            </a:r>
            <a:endParaRPr lang="en-US" altLang="zh-TW" dirty="0">
              <a:latin typeface="微軟正黑體" panose="020B0604030504040204" pitchFamily="34" charset="-120"/>
            </a:endParaRPr>
          </a:p>
        </p:txBody>
      </p:sp>
      <p:sp>
        <p:nvSpPr>
          <p:cNvPr id="18" name="內容版面配置區 1">
            <a:extLst>
              <a:ext uri="{FF2B5EF4-FFF2-40B4-BE49-F238E27FC236}">
                <a16:creationId xmlns:a16="http://schemas.microsoft.com/office/drawing/2014/main" id="{C0385CB8-4131-460E-96BD-92F0D4C6B9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719" y="1550782"/>
            <a:ext cx="11257682" cy="5091892"/>
          </a:xfrm>
        </p:spPr>
        <p:txBody>
          <a:bodyPr>
            <a:normAutofit/>
          </a:bodyPr>
          <a:lstStyle/>
          <a:p>
            <a:r>
              <a:rPr lang="en-US" altLang="zh-TW" sz="3200" dirty="0"/>
              <a:t>1.</a:t>
            </a:r>
            <a:r>
              <a:rPr lang="zh-TW" altLang="en-US" sz="3200" dirty="0"/>
              <a:t>讀取權重</a:t>
            </a:r>
            <a:endParaRPr lang="en-US" altLang="zh-TW" sz="3200" dirty="0"/>
          </a:p>
          <a:p>
            <a:pPr lvl="1"/>
            <a:r>
              <a:rPr lang="zh-TW" altLang="en-US" sz="3200" dirty="0"/>
              <a:t>此步驟只須執行一次</a:t>
            </a:r>
            <a:endParaRPr lang="en-US" altLang="zh-TW" sz="3200" dirty="0"/>
          </a:p>
          <a:p>
            <a:pPr lvl="1"/>
            <a:r>
              <a:rPr lang="zh-TW" altLang="en-US" sz="3200" dirty="0"/>
              <a:t>通常在</a:t>
            </a:r>
            <a:r>
              <a:rPr lang="en-US" altLang="zh-TW" sz="3200" dirty="0" err="1"/>
              <a:t>ini</a:t>
            </a:r>
            <a:r>
              <a:rPr lang="zh-TW" altLang="en-US" sz="3200" dirty="0"/>
              <a:t>的地方</a:t>
            </a:r>
            <a:endParaRPr lang="en-US" altLang="zh-TW" sz="3200" dirty="0"/>
          </a:p>
          <a:p>
            <a:r>
              <a:rPr lang="en-US" altLang="zh-TW" sz="3200" dirty="0"/>
              <a:t>2.</a:t>
            </a:r>
            <a:r>
              <a:rPr lang="zh-TW" altLang="en-US" sz="3200" dirty="0"/>
              <a:t>讀取影像</a:t>
            </a:r>
            <a:r>
              <a:rPr lang="en-US" altLang="zh-TW" sz="3200" dirty="0"/>
              <a:t>/</a:t>
            </a:r>
            <a:r>
              <a:rPr lang="zh-TW" altLang="en-US" sz="3200" dirty="0"/>
              <a:t>影像串流</a:t>
            </a:r>
            <a:endParaRPr lang="en-US" altLang="zh-TW" sz="3200" dirty="0"/>
          </a:p>
          <a:p>
            <a:r>
              <a:rPr lang="en-US" altLang="zh-TW" sz="3200" dirty="0"/>
              <a:t>3.</a:t>
            </a:r>
            <a:r>
              <a:rPr lang="zh-TW" altLang="en-US" sz="3200" dirty="0"/>
              <a:t>推論</a:t>
            </a:r>
            <a:endParaRPr lang="en-US" altLang="zh-TW" sz="3200" dirty="0"/>
          </a:p>
          <a:p>
            <a:r>
              <a:rPr lang="en-US" altLang="zh-TW" sz="3200" dirty="0"/>
              <a:t>4.</a:t>
            </a:r>
            <a:r>
              <a:rPr lang="zh-TW" altLang="en-US" sz="3200" dirty="0"/>
              <a:t>取得推論成果</a:t>
            </a:r>
            <a:endParaRPr lang="en-US" altLang="zh-TW" sz="3200" dirty="0"/>
          </a:p>
          <a:p>
            <a:r>
              <a:rPr lang="en-US" altLang="zh-TW" sz="3200" dirty="0"/>
              <a:t>5.</a:t>
            </a:r>
            <a:r>
              <a:rPr lang="zh-TW" altLang="en-US" sz="3200" dirty="0"/>
              <a:t>後處理</a:t>
            </a:r>
            <a:endParaRPr lang="en-US" altLang="zh-TW" sz="3200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8BB26C0B-08AF-4E5C-8127-866D93D2D3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6215" y="1550782"/>
            <a:ext cx="6100557" cy="4797609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38867CF5-75CF-412A-9C33-D40C28B94F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2986" y="3861957"/>
            <a:ext cx="2744999" cy="481315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65DE8504-F78F-46F0-B2EE-F2DBB7E77B1D}"/>
              </a:ext>
            </a:extLst>
          </p:cNvPr>
          <p:cNvSpPr/>
          <p:nvPr/>
        </p:nvSpPr>
        <p:spPr>
          <a:xfrm>
            <a:off x="6065678" y="2217128"/>
            <a:ext cx="5809723" cy="26912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861C9BEB-4161-434F-AF6D-08F532EEB44C}"/>
              </a:ext>
            </a:extLst>
          </p:cNvPr>
          <p:cNvSpPr/>
          <p:nvPr/>
        </p:nvSpPr>
        <p:spPr>
          <a:xfrm>
            <a:off x="5181607" y="2217128"/>
            <a:ext cx="902811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讀取權重</a:t>
            </a:r>
            <a:endParaRPr lang="en-US" altLang="zh-TW" sz="1400" dirty="0">
              <a:ln w="0"/>
              <a:solidFill>
                <a:srgbClr val="FF0000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8004EF3-6572-4DD6-9ED6-83DC02A63442}"/>
              </a:ext>
            </a:extLst>
          </p:cNvPr>
          <p:cNvSpPr/>
          <p:nvPr/>
        </p:nvSpPr>
        <p:spPr>
          <a:xfrm>
            <a:off x="6046215" y="2658049"/>
            <a:ext cx="3587431" cy="53320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F7ECF76-2D53-4AE9-9981-45049AA737F4}"/>
              </a:ext>
            </a:extLst>
          </p:cNvPr>
          <p:cNvSpPr/>
          <p:nvPr/>
        </p:nvSpPr>
        <p:spPr>
          <a:xfrm>
            <a:off x="5193189" y="2651148"/>
            <a:ext cx="902811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讀取影像</a:t>
            </a:r>
            <a:endParaRPr lang="en-US" altLang="zh-TW" sz="1400" dirty="0">
              <a:ln w="0"/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4D9C763-0758-4D67-8703-F8286B0CEDF4}"/>
              </a:ext>
            </a:extLst>
          </p:cNvPr>
          <p:cNvSpPr/>
          <p:nvPr/>
        </p:nvSpPr>
        <p:spPr>
          <a:xfrm>
            <a:off x="6065679" y="3406060"/>
            <a:ext cx="1780464" cy="20434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EF8374D3-16BF-46FE-AE52-7CBA96A498D5}"/>
              </a:ext>
            </a:extLst>
          </p:cNvPr>
          <p:cNvSpPr/>
          <p:nvPr/>
        </p:nvSpPr>
        <p:spPr>
          <a:xfrm>
            <a:off x="5502476" y="3354343"/>
            <a:ext cx="543739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推論</a:t>
            </a:r>
            <a:endParaRPr lang="en-US" altLang="zh-TW" sz="1400" dirty="0">
              <a:ln w="0"/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D26DA37B-CDED-440F-A559-7D1B50167205}"/>
              </a:ext>
            </a:extLst>
          </p:cNvPr>
          <p:cNvSpPr/>
          <p:nvPr/>
        </p:nvSpPr>
        <p:spPr>
          <a:xfrm>
            <a:off x="6046215" y="3825214"/>
            <a:ext cx="2796918" cy="48131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1C9202A-4118-4BC2-B912-986597E6AC0B}"/>
              </a:ext>
            </a:extLst>
          </p:cNvPr>
          <p:cNvSpPr/>
          <p:nvPr/>
        </p:nvSpPr>
        <p:spPr>
          <a:xfrm>
            <a:off x="4803794" y="3819327"/>
            <a:ext cx="1261884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取得推論結果</a:t>
            </a:r>
            <a:endParaRPr lang="en-US" altLang="zh-TW" sz="1400" dirty="0">
              <a:ln w="0"/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19" name="直線單箭頭接點 18">
            <a:extLst>
              <a:ext uri="{FF2B5EF4-FFF2-40B4-BE49-F238E27FC236}">
                <a16:creationId xmlns:a16="http://schemas.microsoft.com/office/drawing/2014/main" id="{847691BD-E47C-4FE6-BA71-D922369BB619}"/>
              </a:ext>
            </a:extLst>
          </p:cNvPr>
          <p:cNvCxnSpPr>
            <a:cxnSpLocks/>
            <a:stCxn id="16" idx="3"/>
            <a:endCxn id="7" idx="1"/>
          </p:cNvCxnSpPr>
          <p:nvPr/>
        </p:nvCxnSpPr>
        <p:spPr>
          <a:xfrm>
            <a:off x="8843133" y="4065872"/>
            <a:ext cx="419853" cy="3674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E870F36A-FB8E-4340-AF55-E9E7253E15EA}"/>
              </a:ext>
            </a:extLst>
          </p:cNvPr>
          <p:cNvSpPr/>
          <p:nvPr/>
        </p:nvSpPr>
        <p:spPr>
          <a:xfrm>
            <a:off x="6058513" y="4552792"/>
            <a:ext cx="4188665" cy="18025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4C294023-F3B6-4CCF-A621-99C2B597458E}"/>
              </a:ext>
            </a:extLst>
          </p:cNvPr>
          <p:cNvSpPr/>
          <p:nvPr/>
        </p:nvSpPr>
        <p:spPr>
          <a:xfrm>
            <a:off x="5013653" y="4987506"/>
            <a:ext cx="902811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後續處理</a:t>
            </a:r>
            <a:endParaRPr lang="en-US" altLang="zh-TW" sz="1400" dirty="0">
              <a:ln w="0"/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139D0629-099C-4F6C-A52D-84BE657BFC84}"/>
              </a:ext>
            </a:extLst>
          </p:cNvPr>
          <p:cNvSpPr/>
          <p:nvPr/>
        </p:nvSpPr>
        <p:spPr>
          <a:xfrm>
            <a:off x="9262986" y="2226430"/>
            <a:ext cx="1184771" cy="266728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97D6F636-E28C-41B7-B5A6-E217D31CB8F3}"/>
              </a:ext>
            </a:extLst>
          </p:cNvPr>
          <p:cNvSpPr/>
          <p:nvPr/>
        </p:nvSpPr>
        <p:spPr>
          <a:xfrm>
            <a:off x="9403965" y="1922845"/>
            <a:ext cx="902811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1400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權重名稱</a:t>
            </a:r>
            <a:endParaRPr lang="en-US" altLang="zh-TW" sz="1400" dirty="0">
              <a:ln w="0"/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637124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453099" y="2310053"/>
            <a:ext cx="825088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altLang="zh-TW" sz="6000" b="1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Q&amp;A</a:t>
            </a:r>
            <a:endParaRPr lang="zh-TW" altLang="en-US" sz="6000" b="1" i="1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176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暖調藍色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17040</TotalTime>
  <Words>3409</Words>
  <Application>Microsoft Office PowerPoint</Application>
  <PresentationFormat>寬螢幕</PresentationFormat>
  <Paragraphs>422</Paragraphs>
  <Slides>48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48</vt:i4>
      </vt:variant>
    </vt:vector>
  </HeadingPairs>
  <TitlesOfParts>
    <vt:vector size="53" baseType="lpstr">
      <vt:lpstr>微軟正黑體</vt:lpstr>
      <vt:lpstr>Arial</vt:lpstr>
      <vt:lpstr>Calibri</vt:lpstr>
      <vt:lpstr>Times New Roman</vt:lpstr>
      <vt:lpstr>Office Theme</vt:lpstr>
      <vt:lpstr>AI</vt:lpstr>
      <vt:lpstr>AI基礎介紹</vt:lpstr>
      <vt:lpstr>Ai應用場合</vt:lpstr>
      <vt:lpstr>目標檢測演算法</vt:lpstr>
      <vt:lpstr>目標檢測演算法</vt:lpstr>
      <vt:lpstr>目標檢測演算法分類</vt:lpstr>
      <vt:lpstr>anchor</vt:lpstr>
      <vt:lpstr>AI相關資料</vt:lpstr>
      <vt:lpstr>yolov5</vt:lpstr>
      <vt:lpstr>1.下載yolov5檔案</vt:lpstr>
      <vt:lpstr>2.下載環境</vt:lpstr>
      <vt:lpstr>2.下載環境</vt:lpstr>
      <vt:lpstr>2.下載環境</vt:lpstr>
      <vt:lpstr>2.下載環境</vt:lpstr>
      <vt:lpstr>2.下載環境</vt:lpstr>
      <vt:lpstr>3.yolo訓練-流程</vt:lpstr>
      <vt:lpstr>Ex.標註資料</vt:lpstr>
      <vt:lpstr>3.yolo訓練-標註資料</vt:lpstr>
      <vt:lpstr>3.yolo訓練-標註資料</vt:lpstr>
      <vt:lpstr>3.yolo訓練-標註資料</vt:lpstr>
      <vt:lpstr>3.yolo訓練-標註資料EX:xml介紹</vt:lpstr>
      <vt:lpstr>3.yolo訓練-標註資料-如何做好標記</vt:lpstr>
      <vt:lpstr>3.yolo訓練-標註資料-如何做好標記</vt:lpstr>
      <vt:lpstr>3.yolo訓練-標註資料-如何做好標記</vt:lpstr>
      <vt:lpstr>3.yolo訓練-標註資料-如何做好標記</vt:lpstr>
      <vt:lpstr>3.yolo訓練-標註資料-如何做好標記</vt:lpstr>
      <vt:lpstr>3.yolo訓練-標註資料-如何做好標記</vt:lpstr>
      <vt:lpstr>3.yolo訓練-標註資料-如何做好標記</vt:lpstr>
      <vt:lpstr>3.yolo訓練-yolo資料夾定義</vt:lpstr>
      <vt:lpstr>3.yolo訓練-yolo資料夾定義</vt:lpstr>
      <vt:lpstr>3.yolo訓練-xml轉換(功課1)</vt:lpstr>
      <vt:lpstr>3.yolo訓練-拆分資料(功課2)</vt:lpstr>
      <vt:lpstr>3.yolo訓練-yolo參數設定</vt:lpstr>
      <vt:lpstr>3.yolo訓練-yolo參數設定</vt:lpstr>
      <vt:lpstr>3.yolo訓練-yolo參數設定</vt:lpstr>
      <vt:lpstr>3.yolo訓練-yolo參數設定-EX:anchors</vt:lpstr>
      <vt:lpstr>4.Yolo訓練-開始訓練</vt:lpstr>
      <vt:lpstr>4.Yolo訓練-開始訓練</vt:lpstr>
      <vt:lpstr>4.Yolo訓練-開始訓練</vt:lpstr>
      <vt:lpstr>4.Yolo訓練-開始訓練</vt:lpstr>
      <vt:lpstr>4.Yolo訓練-開始訓練-可調參數</vt:lpstr>
      <vt:lpstr>4.Yolo訓練-開始訓練-EX:超參數</vt:lpstr>
      <vt:lpstr>4.Yolo訓練-訓練結束</vt:lpstr>
      <vt:lpstr>4.Yolo訓練-訓練結束-confusion_matrix</vt:lpstr>
      <vt:lpstr>4.Yolo訓練-訓練結束-result</vt:lpstr>
      <vt:lpstr>4.Yolo訓練-訓練結束-result-IOU</vt:lpstr>
      <vt:lpstr>5.Yolov5應用堆論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yung huang</dc:creator>
  <cp:lastModifiedBy>Hang</cp:lastModifiedBy>
  <cp:revision>2859</cp:revision>
  <dcterms:created xsi:type="dcterms:W3CDTF">2019-06-26T06:06:21Z</dcterms:created>
  <dcterms:modified xsi:type="dcterms:W3CDTF">2023-07-26T10:25:36Z</dcterms:modified>
</cp:coreProperties>
</file>