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4"/>
  </p:sldMasterIdLst>
  <p:sldIdLst>
    <p:sldId id="256" r:id="rId5"/>
    <p:sldId id="288" r:id="rId6"/>
    <p:sldId id="327" r:id="rId7"/>
    <p:sldId id="328" r:id="rId8"/>
    <p:sldId id="329" r:id="rId9"/>
    <p:sldId id="330" r:id="rId10"/>
    <p:sldId id="286" r:id="rId11"/>
    <p:sldId id="287" r:id="rId12"/>
    <p:sldId id="332" r:id="rId13"/>
    <p:sldId id="289" r:id="rId14"/>
    <p:sldId id="290" r:id="rId15"/>
    <p:sldId id="333" r:id="rId16"/>
    <p:sldId id="331" r:id="rId17"/>
    <p:sldId id="292" r:id="rId18"/>
    <p:sldId id="293" r:id="rId19"/>
    <p:sldId id="291" r:id="rId20"/>
    <p:sldId id="295" r:id="rId21"/>
    <p:sldId id="296" r:id="rId22"/>
    <p:sldId id="297" r:id="rId23"/>
    <p:sldId id="298" r:id="rId24"/>
    <p:sldId id="299" r:id="rId25"/>
    <p:sldId id="334" r:id="rId26"/>
    <p:sldId id="335" r:id="rId27"/>
    <p:sldId id="336" r:id="rId28"/>
    <p:sldId id="337" r:id="rId29"/>
    <p:sldId id="338" r:id="rId30"/>
    <p:sldId id="339" r:id="rId31"/>
    <p:sldId id="340" r:id="rId32"/>
    <p:sldId id="258" r:id="rId3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EEE2B1BF-C497-40AA-92A3-5E3B79CD93E7}">
          <p14:sldIdLst>
            <p14:sldId id="256"/>
            <p14:sldId id="288"/>
            <p14:sldId id="327"/>
            <p14:sldId id="328"/>
            <p14:sldId id="329"/>
            <p14:sldId id="330"/>
            <p14:sldId id="286"/>
            <p14:sldId id="287"/>
            <p14:sldId id="332"/>
            <p14:sldId id="289"/>
            <p14:sldId id="290"/>
            <p14:sldId id="333"/>
            <p14:sldId id="331"/>
            <p14:sldId id="292"/>
            <p14:sldId id="293"/>
            <p14:sldId id="291"/>
            <p14:sldId id="295"/>
            <p14:sldId id="296"/>
            <p14:sldId id="297"/>
            <p14:sldId id="298"/>
            <p14:sldId id="299"/>
            <p14:sldId id="334"/>
            <p14:sldId id="335"/>
            <p14:sldId id="336"/>
            <p14:sldId id="337"/>
            <p14:sldId id="338"/>
            <p14:sldId id="339"/>
            <p14:sldId id="340"/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03" autoAdjust="0"/>
    <p:restoredTop sz="94660"/>
  </p:normalViewPr>
  <p:slideViewPr>
    <p:cSldViewPr snapToGrid="0">
      <p:cViewPr>
        <p:scale>
          <a:sx n="125" d="100"/>
          <a:sy n="125" d="100"/>
        </p:scale>
        <p:origin x="-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png"/><Relationship Id="rId7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png"/><Relationship Id="rId7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9996"/>
            <a:ext cx="12192000" cy="3014680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104702" y="2066125"/>
            <a:ext cx="9388306" cy="1375089"/>
          </a:xfrm>
        </p:spPr>
        <p:txBody>
          <a:bodyPr>
            <a:noAutofit/>
          </a:bodyPr>
          <a:lstStyle>
            <a:lvl1pPr algn="ctr">
              <a:defRPr sz="54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285356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9867"/>
            <a:ext cx="12192000" cy="3014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2847109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195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2381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22026"/>
            <a:ext cx="12192000" cy="30539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794760"/>
            <a:ext cx="11711939" cy="9535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67184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2024/4/16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  <a:lvl2pPr>
              <a:buFontTx/>
              <a:buBlip>
                <a:blip r:embed="rId3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2pPr>
            <a:lvl3pPr>
              <a:buFontTx/>
              <a:buBlip>
                <a:blip r:embed="rId4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3pPr>
            <a:lvl4pPr>
              <a:buFontTx/>
              <a:buBlip>
                <a:blip r:embed="rId5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4pPr>
            <a:lvl5pPr>
              <a:buFontTx/>
              <a:buBlip>
                <a:blip r:embed="rId6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2024/4/16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622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Yunlin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40" name="圖片 3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84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20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6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7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18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19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20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55" r:id="rId2"/>
    <p:sldLayoutId id="2147483770" r:id="rId3"/>
    <p:sldLayoutId id="2147483771" r:id="rId4"/>
    <p:sldLayoutId id="2147483769" r:id="rId5"/>
    <p:sldLayoutId id="2147483757" r:id="rId6"/>
    <p:sldLayoutId id="2147483762" r:id="rId7"/>
    <p:sldLayoutId id="2147483758" r:id="rId8"/>
    <p:sldLayoutId id="2147483759" r:id="rId9"/>
    <p:sldLayoutId id="2147483760" r:id="rId10"/>
    <p:sldLayoutId id="2147483761" r:id="rId11"/>
    <p:sldLayoutId id="2147483763" r:id="rId12"/>
    <p:sldLayoutId id="2147483765" r:id="rId13"/>
    <p:sldLayoutId id="214748376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cdulll.com/blog/post/118333230-windows-10-windows-update-temporary-files-location" TargetMode="Externa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aconda.com/download" TargetMode="External"/><Relationship Id="rId2" Type="http://schemas.openxmlformats.org/officeDocument/2006/relationships/hyperlink" Target="https://www.jetbrains.com/pycharm/" TargetMode="Externa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etbrains.com/shop/eform/students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medium.com/python4u/%E7%94%A8conda%E5%BB%BA%E7%AB%8B%E5%8F%8A%E7%AE%A1%E7%90%86python%E8%99%9B%E6%93%AC%E7%92%B0%E5%A2%83-b61fd2a76566" TargetMode="Externa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s://winpython.github.io/" TargetMode="Externa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5315" y="2346419"/>
            <a:ext cx="9360354" cy="824137"/>
          </a:xfrm>
        </p:spPr>
        <p:txBody>
          <a:bodyPr/>
          <a:lstStyle/>
          <a:p>
            <a:r>
              <a:rPr lang="en-US" altLang="zh-TW" sz="5400" dirty="0"/>
              <a:t>Python </a:t>
            </a:r>
            <a:r>
              <a:rPr lang="zh-TW" altLang="en-US" sz="5400" dirty="0"/>
              <a:t>環境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/>
              <a:t>學生：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TW" altLang="en-US" dirty="0"/>
              <a:t>指導教授：吳先晃 特聘教授</a:t>
            </a:r>
          </a:p>
        </p:txBody>
      </p:sp>
    </p:spTree>
    <p:extLst>
      <p:ext uri="{BB962C8B-B14F-4D97-AF65-F5344CB8AC3E}">
        <p14:creationId xmlns:p14="http://schemas.microsoft.com/office/powerpoint/2010/main" val="2624502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6D4F5D6E-DC86-D64A-BFA9-BC2DF8881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IDE</a:t>
            </a:r>
          </a:p>
          <a:p>
            <a:r>
              <a:rPr lang="zh-TW" altLang="en-US" dirty="0"/>
              <a:t>環境選擇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B0392312-3B0F-F5A4-9D96-5A410DEA0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800" dirty="0"/>
              <a:t>Python </a:t>
            </a:r>
            <a:r>
              <a:rPr lang="zh-TW" altLang="en-US" sz="4800" dirty="0"/>
              <a:t>環境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78001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4CB928B-A13D-8FE5-859D-726F1AD7A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IDE</a:t>
            </a:r>
            <a:endParaRPr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6290A6C-5024-1202-F896-E428A915E2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0958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7266F240-1EAB-3A65-68E7-3D5433684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err="1"/>
              <a:t>Pycharm</a:t>
            </a:r>
            <a:endParaRPr lang="en-US" altLang="zh-TW" dirty="0"/>
          </a:p>
          <a:p>
            <a:r>
              <a:rPr lang="en-US" altLang="zh-TW" dirty="0" err="1"/>
              <a:t>VSCode</a:t>
            </a:r>
            <a:endParaRPr lang="en-US" altLang="zh-TW" dirty="0"/>
          </a:p>
          <a:p>
            <a:r>
              <a:rPr lang="en-US" altLang="zh-TW" dirty="0"/>
              <a:t>Spyder</a:t>
            </a:r>
          </a:p>
          <a:p>
            <a:r>
              <a:rPr lang="en-US" altLang="zh-TW" dirty="0"/>
              <a:t>VS Studio</a:t>
            </a:r>
          </a:p>
          <a:p>
            <a:r>
              <a:rPr lang="en-US" altLang="zh-TW" dirty="0"/>
              <a:t>Notepad++</a:t>
            </a:r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D735BB09-7952-8631-6FE1-1E9D82094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IDE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5223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35D770C9-A6AB-FD45-6403-106063BA5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5174310"/>
          </a:xfrm>
        </p:spPr>
        <p:txBody>
          <a:bodyPr>
            <a:normAutofit fontScale="92500" lnSpcReduction="20000"/>
          </a:bodyPr>
          <a:lstStyle/>
          <a:p>
            <a:r>
              <a:rPr lang="en-US" altLang="zh-TW" dirty="0" err="1"/>
              <a:t>Pycharm</a:t>
            </a:r>
            <a:endParaRPr lang="en-US" altLang="zh-TW" dirty="0"/>
          </a:p>
          <a:p>
            <a:pPr lvl="1"/>
            <a:r>
              <a:rPr lang="zh-TW" altLang="en-US" dirty="0"/>
              <a:t>目前實驗室大多都使用這個，若自己本身已有習慣的</a:t>
            </a:r>
            <a:r>
              <a:rPr lang="en-US" altLang="zh-TW" dirty="0"/>
              <a:t>IDE</a:t>
            </a:r>
            <a:r>
              <a:rPr lang="zh-TW" altLang="en-US" dirty="0"/>
              <a:t>也可繼續使用下去</a:t>
            </a:r>
            <a:endParaRPr lang="en-US" altLang="zh-TW" dirty="0"/>
          </a:p>
          <a:p>
            <a:r>
              <a:rPr lang="zh-TW" altLang="en-US" dirty="0"/>
              <a:t>若要安裝，須注意</a:t>
            </a:r>
            <a:r>
              <a:rPr lang="en-US" altLang="zh-TW" dirty="0"/>
              <a:t>:</a:t>
            </a:r>
          </a:p>
          <a:p>
            <a:pPr lvl="1"/>
            <a:r>
              <a:rPr lang="en-US" altLang="zh-TW" dirty="0"/>
              <a:t>1.</a:t>
            </a:r>
            <a:r>
              <a:rPr lang="zh-TW" altLang="en-US" dirty="0"/>
              <a:t>注意</a:t>
            </a:r>
            <a:r>
              <a:rPr lang="en-US" altLang="zh-TW" dirty="0"/>
              <a:t>C</a:t>
            </a:r>
            <a:r>
              <a:rPr lang="zh-TW" altLang="en-US" dirty="0"/>
              <a:t>槽空間如果低於</a:t>
            </a:r>
            <a:r>
              <a:rPr lang="en-US" altLang="zh-TW" dirty="0"/>
              <a:t>150G</a:t>
            </a:r>
          </a:p>
          <a:p>
            <a:pPr lvl="2"/>
            <a:r>
              <a:rPr lang="zh-TW" altLang="en-US" dirty="0"/>
              <a:t>建議整理一下</a:t>
            </a:r>
            <a:r>
              <a:rPr lang="en-US" altLang="zh-TW" dirty="0"/>
              <a:t>C</a:t>
            </a:r>
            <a:r>
              <a:rPr lang="zh-TW" altLang="en-US" dirty="0"/>
              <a:t>槽</a:t>
            </a:r>
            <a:endParaRPr lang="en-US" altLang="zh-TW" dirty="0"/>
          </a:p>
          <a:p>
            <a:pPr lvl="3"/>
            <a:r>
              <a:rPr lang="en-US" altLang="zh-TW" dirty="0"/>
              <a:t>Windows</a:t>
            </a:r>
            <a:r>
              <a:rPr lang="zh-TW" altLang="en-US" dirty="0"/>
              <a:t>系統會有很多殘留檔建議一段時間清空一次</a:t>
            </a:r>
            <a:endParaRPr lang="en-US" altLang="zh-TW" dirty="0"/>
          </a:p>
          <a:p>
            <a:pPr lvl="3"/>
            <a:r>
              <a:rPr lang="en-US" altLang="zh-TW" dirty="0">
                <a:hlinkClick r:id="rId2"/>
              </a:rPr>
              <a:t>Windows</a:t>
            </a:r>
            <a:r>
              <a:rPr lang="zh-TW" altLang="en-US" dirty="0">
                <a:hlinkClick r:id="rId2"/>
              </a:rPr>
              <a:t>清空系統升級殘留檔方法</a:t>
            </a:r>
            <a:endParaRPr lang="en-US" altLang="zh-TW" dirty="0"/>
          </a:p>
          <a:p>
            <a:pPr lvl="2"/>
            <a:r>
              <a:rPr lang="zh-TW" altLang="en-US" dirty="0"/>
              <a:t>如果硬碟太小顆建議升級一下系統硬碟至少</a:t>
            </a:r>
            <a:r>
              <a:rPr lang="en-US" altLang="zh-TW" dirty="0"/>
              <a:t>500G</a:t>
            </a:r>
          </a:p>
          <a:p>
            <a:pPr lvl="3"/>
            <a:r>
              <a:rPr lang="zh-TW" altLang="en-US" dirty="0"/>
              <a:t>較不容易遇到空間不夠的問題</a:t>
            </a:r>
            <a:endParaRPr lang="en-US" altLang="zh-TW" dirty="0"/>
          </a:p>
          <a:p>
            <a:pPr lvl="1"/>
            <a:r>
              <a:rPr lang="en-US" altLang="zh-TW" dirty="0"/>
              <a:t>2.</a:t>
            </a:r>
            <a:r>
              <a:rPr lang="zh-TW" altLang="en-US" dirty="0"/>
              <a:t>如果安裝系統時使用者名稱使用中文的建議電腦重灌</a:t>
            </a:r>
            <a:endParaRPr lang="en-US" altLang="zh-TW" dirty="0"/>
          </a:p>
          <a:p>
            <a:pPr lvl="2"/>
            <a:r>
              <a:rPr lang="zh-TW" altLang="en-US" dirty="0"/>
              <a:t>程式語言對於中文非常不友好</a:t>
            </a:r>
            <a:endParaRPr lang="en-US" altLang="zh-TW" dirty="0"/>
          </a:p>
          <a:p>
            <a:pPr lvl="2"/>
            <a:r>
              <a:rPr lang="zh-TW" altLang="en-US" dirty="0">
                <a:solidFill>
                  <a:srgbClr val="FF0000"/>
                </a:solidFill>
              </a:rPr>
              <a:t>使用中文常常會遇到程式路徑有問題的狀況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en-US" altLang="zh-TW" dirty="0"/>
              <a:t>3.IDE</a:t>
            </a:r>
            <a:r>
              <a:rPr lang="zh-TW" altLang="en-US" dirty="0"/>
              <a:t>以及驅動軟體建議都使用預設路徑</a:t>
            </a:r>
            <a:endParaRPr lang="en-US" altLang="zh-TW" dirty="0"/>
          </a:p>
          <a:p>
            <a:pPr lvl="2"/>
            <a:r>
              <a:rPr lang="zh-TW" altLang="en-US" dirty="0"/>
              <a:t>否則很容易出現東西找不到的情況</a:t>
            </a:r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21125625-ACB3-98A6-05F2-5B877C3A4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IDE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87941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E9DF3D73-C1A7-135D-9E6D-34E4A0835A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安裝方式</a:t>
            </a:r>
            <a:r>
              <a:rPr lang="en-US" altLang="zh-TW" dirty="0"/>
              <a:t>:</a:t>
            </a:r>
          </a:p>
          <a:p>
            <a:r>
              <a:rPr lang="en-US" altLang="zh-TW" dirty="0" err="1"/>
              <a:t>Pycharm</a:t>
            </a:r>
            <a:r>
              <a:rPr lang="en-US" altLang="zh-TW" dirty="0"/>
              <a:t> Professional</a:t>
            </a:r>
          </a:p>
          <a:p>
            <a:pPr lvl="1"/>
            <a:r>
              <a:rPr lang="en-US" altLang="zh-TW" dirty="0">
                <a:hlinkClick r:id="rId2"/>
              </a:rPr>
              <a:t>https://www.jetbrains.com/pycharm/</a:t>
            </a:r>
            <a:endParaRPr lang="en-US" altLang="zh-TW" dirty="0"/>
          </a:p>
          <a:p>
            <a:r>
              <a:rPr lang="en-US" altLang="zh-TW" dirty="0"/>
              <a:t>Anaconda</a:t>
            </a:r>
          </a:p>
          <a:p>
            <a:pPr lvl="1"/>
            <a:r>
              <a:rPr lang="en-US" altLang="zh-TW" dirty="0">
                <a:hlinkClick r:id="rId3"/>
              </a:rPr>
              <a:t>https://www.anaconda.com/download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763BEF84-C0B0-A3CD-170F-53A4085AA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IDE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51837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Pycharm</a:t>
            </a:r>
            <a:r>
              <a:rPr lang="zh-TW" altLang="en-US" dirty="0"/>
              <a:t>安裝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1.</a:t>
            </a:r>
            <a:r>
              <a:rPr lang="zh-TW" altLang="en-US" dirty="0"/>
              <a:t>下載安裝檔</a:t>
            </a: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5BAF9608-7C58-45B8-AAD5-102E3160C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039" y="2140381"/>
            <a:ext cx="3958455" cy="2270614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0F37D78C-3BCE-4B6B-9416-F6A2D4F0D797}"/>
              </a:ext>
            </a:extLst>
          </p:cNvPr>
          <p:cNvSpPr/>
          <p:nvPr/>
        </p:nvSpPr>
        <p:spPr>
          <a:xfrm>
            <a:off x="1787505" y="3681197"/>
            <a:ext cx="702023" cy="3126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9640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Pycharm</a:t>
            </a:r>
            <a:r>
              <a:rPr lang="zh-TW" altLang="en-US" dirty="0"/>
              <a:t>安裝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2.</a:t>
            </a:r>
            <a:r>
              <a:rPr lang="zh-TW" altLang="en-US" dirty="0"/>
              <a:t>執行下載好的</a:t>
            </a:r>
            <a:r>
              <a:rPr lang="en-US" altLang="zh-TW" dirty="0"/>
              <a:t>exe</a:t>
            </a:r>
            <a:r>
              <a:rPr lang="zh-TW" altLang="en-US" dirty="0"/>
              <a:t>檔</a:t>
            </a:r>
            <a:endParaRPr lang="en-US" altLang="zh-TW" dirty="0"/>
          </a:p>
          <a:p>
            <a:pPr lvl="1"/>
            <a:r>
              <a:rPr lang="zh-TW" altLang="en-US" dirty="0"/>
              <a:t>直接下一步執行到底即可</a:t>
            </a:r>
            <a:endParaRPr lang="en-US" altLang="zh-TW" dirty="0"/>
          </a:p>
          <a:p>
            <a:pPr lvl="1"/>
            <a:r>
              <a:rPr lang="en-US" altLang="zh-TW" dirty="0"/>
              <a:t>Ex:</a:t>
            </a:r>
            <a:r>
              <a:rPr lang="zh-TW" altLang="en-US" dirty="0"/>
              <a:t>可以自己指定要安裝的位置“</a:t>
            </a:r>
            <a:r>
              <a:rPr lang="zh-TW" altLang="en-US" dirty="0">
                <a:solidFill>
                  <a:srgbClr val="FF0000"/>
                </a:solidFill>
              </a:rPr>
              <a:t>要記得自己安裝到哪裡去</a:t>
            </a:r>
            <a:r>
              <a:rPr lang="zh-TW" alt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43648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Pycharm</a:t>
            </a:r>
            <a:r>
              <a:rPr lang="zh-TW" altLang="en-US" dirty="0"/>
              <a:t>安裝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3.</a:t>
            </a:r>
            <a:r>
              <a:rPr lang="zh-TW" altLang="en-US" dirty="0"/>
              <a:t>申請學校</a:t>
            </a:r>
            <a:r>
              <a:rPr lang="en-US" altLang="zh-TW" dirty="0" err="1"/>
              <a:t>gmail</a:t>
            </a:r>
            <a:endParaRPr lang="en-US" altLang="zh-TW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D721C42A-E260-4396-85EC-2197FDD92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913" y="2749098"/>
            <a:ext cx="2102480" cy="322989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24032CAE-67FE-416C-B3FE-0A911FCA8AD5}"/>
              </a:ext>
            </a:extLst>
          </p:cNvPr>
          <p:cNvSpPr/>
          <p:nvPr/>
        </p:nvSpPr>
        <p:spPr>
          <a:xfrm>
            <a:off x="243860" y="5480500"/>
            <a:ext cx="859319" cy="2241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箭號: 向右 4">
            <a:extLst>
              <a:ext uri="{FF2B5EF4-FFF2-40B4-BE49-F238E27FC236}">
                <a16:creationId xmlns:a16="http://schemas.microsoft.com/office/drawing/2014/main" id="{3BE8439E-7A05-4C04-82BF-4E72D837A049}"/>
              </a:ext>
            </a:extLst>
          </p:cNvPr>
          <p:cNvSpPr/>
          <p:nvPr/>
        </p:nvSpPr>
        <p:spPr>
          <a:xfrm>
            <a:off x="1917290" y="4117750"/>
            <a:ext cx="713822" cy="5073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6615AD35-3F95-47AE-A746-7955AC402E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0444" y="3163093"/>
            <a:ext cx="4251450" cy="2246163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1B3C221B-DA32-4907-8A2E-9C8C8AB6DF45}"/>
              </a:ext>
            </a:extLst>
          </p:cNvPr>
          <p:cNvSpPr/>
          <p:nvPr/>
        </p:nvSpPr>
        <p:spPr>
          <a:xfrm>
            <a:off x="2631112" y="5185080"/>
            <a:ext cx="859319" cy="2241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314FCF7C-53D7-4FA1-89AA-FB8C569B61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9945" y="3332417"/>
            <a:ext cx="3711863" cy="1717429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C1E8E29A-1323-4C56-9D9F-F6E549F616CC}"/>
              </a:ext>
            </a:extLst>
          </p:cNvPr>
          <p:cNvSpPr/>
          <p:nvPr/>
        </p:nvSpPr>
        <p:spPr>
          <a:xfrm>
            <a:off x="7432204" y="4213293"/>
            <a:ext cx="514227" cy="1994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箭號: 向右 13">
            <a:extLst>
              <a:ext uri="{FF2B5EF4-FFF2-40B4-BE49-F238E27FC236}">
                <a16:creationId xmlns:a16="http://schemas.microsoft.com/office/drawing/2014/main" id="{7CDDC268-3883-433B-9BE5-F0DEFA02F14F}"/>
              </a:ext>
            </a:extLst>
          </p:cNvPr>
          <p:cNvSpPr/>
          <p:nvPr/>
        </p:nvSpPr>
        <p:spPr>
          <a:xfrm>
            <a:off x="6600485" y="4110374"/>
            <a:ext cx="713822" cy="5073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6368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6C8ABEB2-F583-473A-AD9E-672F50244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8311" y="2690992"/>
            <a:ext cx="3248922" cy="3802134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Pycharm</a:t>
            </a:r>
            <a:r>
              <a:rPr lang="zh-TW" altLang="en-US" dirty="0"/>
              <a:t>安裝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4.</a:t>
            </a:r>
            <a:r>
              <a:rPr lang="zh-TW" altLang="en-US" dirty="0"/>
              <a:t>申請專業版金鑰</a:t>
            </a:r>
            <a:endParaRPr lang="en-US" altLang="zh-TW" dirty="0"/>
          </a:p>
          <a:p>
            <a:pPr lvl="1"/>
            <a:r>
              <a:rPr lang="en-US" altLang="zh-TW" dirty="0">
                <a:hlinkClick r:id="rId3"/>
              </a:rPr>
              <a:t>https://www.jetbrains.com/shop/eform/students</a:t>
            </a:r>
            <a:endParaRPr lang="en-US" altLang="zh-TW" dirty="0"/>
          </a:p>
          <a:p>
            <a:pPr lvl="1"/>
            <a:r>
              <a:rPr lang="zh-TW" altLang="en-US" dirty="0"/>
              <a:t>電子郵件填入剛剛申請的學生</a:t>
            </a:r>
            <a:r>
              <a:rPr lang="en-US" altLang="zh-TW" dirty="0" err="1"/>
              <a:t>gmail</a:t>
            </a:r>
            <a:endParaRPr lang="en-US" altLang="zh-TW" dirty="0"/>
          </a:p>
          <a:p>
            <a:pPr lvl="1"/>
            <a:r>
              <a:rPr lang="zh-TW" altLang="en-US" dirty="0"/>
              <a:t>再將註冊帳號流程跑完即可</a:t>
            </a:r>
            <a:endParaRPr lang="en-US" altLang="zh-TW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4032CAE-67FE-416C-B3FE-0A911FCA8AD5}"/>
              </a:ext>
            </a:extLst>
          </p:cNvPr>
          <p:cNvSpPr/>
          <p:nvPr/>
        </p:nvSpPr>
        <p:spPr>
          <a:xfrm>
            <a:off x="8780226" y="4105951"/>
            <a:ext cx="1773720" cy="22063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4917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Pycharm</a:t>
            </a:r>
            <a:r>
              <a:rPr lang="zh-TW" altLang="en-US" dirty="0"/>
              <a:t>安裝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5.Pycharm</a:t>
            </a:r>
            <a:r>
              <a:rPr lang="zh-TW" altLang="en-US" dirty="0"/>
              <a:t>破解</a:t>
            </a:r>
            <a:endParaRPr lang="en-US" altLang="zh-TW" dirty="0"/>
          </a:p>
          <a:p>
            <a:pPr lvl="1"/>
            <a:r>
              <a:rPr lang="zh-TW" altLang="en-US" dirty="0"/>
              <a:t>打開</a:t>
            </a:r>
            <a:r>
              <a:rPr lang="en-US" altLang="zh-TW" dirty="0" err="1"/>
              <a:t>Pycharmc</a:t>
            </a:r>
            <a:r>
              <a:rPr lang="zh-TW" altLang="en-US" dirty="0"/>
              <a:t>會要求輸入金鑰</a:t>
            </a:r>
            <a:endParaRPr lang="en-US" altLang="zh-TW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A79C9B13-2162-4265-A79C-9B47CF9C81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45" y="2553262"/>
            <a:ext cx="3499085" cy="2109428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AD426EB0-475B-40B6-AC81-032771413B4D}"/>
              </a:ext>
            </a:extLst>
          </p:cNvPr>
          <p:cNvSpPr/>
          <p:nvPr/>
        </p:nvSpPr>
        <p:spPr>
          <a:xfrm>
            <a:off x="1347559" y="3260869"/>
            <a:ext cx="1006284" cy="1681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2A22BA48-5C8E-4EE0-B3E7-4B5FDB9EB8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276" y="2553262"/>
            <a:ext cx="2820627" cy="2109428"/>
          </a:xfrm>
          <a:prstGeom prst="rect">
            <a:avLst/>
          </a:prstGeom>
        </p:spPr>
      </p:pic>
      <p:sp>
        <p:nvSpPr>
          <p:cNvPr id="11" name="箭號: 向右 10">
            <a:extLst>
              <a:ext uri="{FF2B5EF4-FFF2-40B4-BE49-F238E27FC236}">
                <a16:creationId xmlns:a16="http://schemas.microsoft.com/office/drawing/2014/main" id="{D05EA9D0-9140-489C-B38E-B95DACCEBBBE}"/>
              </a:ext>
            </a:extLst>
          </p:cNvPr>
          <p:cNvSpPr/>
          <p:nvPr/>
        </p:nvSpPr>
        <p:spPr>
          <a:xfrm>
            <a:off x="3526643" y="3325319"/>
            <a:ext cx="68783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66FC6A36-6A66-4201-AE23-F79146523A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0849" y="3077118"/>
            <a:ext cx="2708766" cy="981034"/>
          </a:xfrm>
          <a:prstGeom prst="rect">
            <a:avLst/>
          </a:prstGeom>
        </p:spPr>
      </p:pic>
      <p:sp>
        <p:nvSpPr>
          <p:cNvPr id="14" name="箭號: 向右 13">
            <a:extLst>
              <a:ext uri="{FF2B5EF4-FFF2-40B4-BE49-F238E27FC236}">
                <a16:creationId xmlns:a16="http://schemas.microsoft.com/office/drawing/2014/main" id="{A2E4CBB2-B6BD-4DE7-ADF7-A8F7D971588A}"/>
              </a:ext>
            </a:extLst>
          </p:cNvPr>
          <p:cNvSpPr/>
          <p:nvPr/>
        </p:nvSpPr>
        <p:spPr>
          <a:xfrm>
            <a:off x="6703014" y="3325319"/>
            <a:ext cx="68783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A8EC1FC4-E097-4065-8C0B-ABFE4EB7DF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34" y="4743600"/>
            <a:ext cx="3499084" cy="2109427"/>
          </a:xfrm>
          <a:prstGeom prst="rect">
            <a:avLst/>
          </a:prstGeom>
        </p:spPr>
      </p:pic>
      <p:sp>
        <p:nvSpPr>
          <p:cNvPr id="17" name="箭號: 向右 16">
            <a:extLst>
              <a:ext uri="{FF2B5EF4-FFF2-40B4-BE49-F238E27FC236}">
                <a16:creationId xmlns:a16="http://schemas.microsoft.com/office/drawing/2014/main" id="{DCAFE16C-936B-4623-A867-1082F1FEDD4D}"/>
              </a:ext>
            </a:extLst>
          </p:cNvPr>
          <p:cNvSpPr/>
          <p:nvPr/>
        </p:nvSpPr>
        <p:spPr>
          <a:xfrm>
            <a:off x="126016" y="5439671"/>
            <a:ext cx="68783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9" name="圖片 18">
            <a:extLst>
              <a:ext uri="{FF2B5EF4-FFF2-40B4-BE49-F238E27FC236}">
                <a16:creationId xmlns:a16="http://schemas.microsoft.com/office/drawing/2014/main" id="{38045750-0C98-460C-8FD1-7E8CDAA4A33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478" y="4748571"/>
            <a:ext cx="3499086" cy="2109429"/>
          </a:xfrm>
          <a:prstGeom prst="rect">
            <a:avLst/>
          </a:prstGeom>
        </p:spPr>
      </p:pic>
      <p:sp>
        <p:nvSpPr>
          <p:cNvPr id="20" name="箭號: 向右 19">
            <a:extLst>
              <a:ext uri="{FF2B5EF4-FFF2-40B4-BE49-F238E27FC236}">
                <a16:creationId xmlns:a16="http://schemas.microsoft.com/office/drawing/2014/main" id="{2C3344D2-0124-4635-8824-A212DBBC5DCC}"/>
              </a:ext>
            </a:extLst>
          </p:cNvPr>
          <p:cNvSpPr/>
          <p:nvPr/>
        </p:nvSpPr>
        <p:spPr>
          <a:xfrm>
            <a:off x="3831330" y="5439671"/>
            <a:ext cx="68783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D6B20F91-4279-4EDC-B262-8B9F326DBDDC}"/>
              </a:ext>
            </a:extLst>
          </p:cNvPr>
          <p:cNvSpPr/>
          <p:nvPr/>
        </p:nvSpPr>
        <p:spPr>
          <a:xfrm>
            <a:off x="1606147" y="5630180"/>
            <a:ext cx="440929" cy="2219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4" name="圖片 23">
            <a:extLst>
              <a:ext uri="{FF2B5EF4-FFF2-40B4-BE49-F238E27FC236}">
                <a16:creationId xmlns:a16="http://schemas.microsoft.com/office/drawing/2014/main" id="{6917299D-5C79-4DB1-A255-909C663250D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024" y="4753442"/>
            <a:ext cx="3482757" cy="2099585"/>
          </a:xfrm>
          <a:prstGeom prst="rect">
            <a:avLst/>
          </a:prstGeom>
        </p:spPr>
      </p:pic>
      <p:sp>
        <p:nvSpPr>
          <p:cNvPr id="25" name="箭號: 向右 24">
            <a:extLst>
              <a:ext uri="{FF2B5EF4-FFF2-40B4-BE49-F238E27FC236}">
                <a16:creationId xmlns:a16="http://schemas.microsoft.com/office/drawing/2014/main" id="{1437AFD8-BE50-4F84-9FF1-A975E3D2D2A5}"/>
              </a:ext>
            </a:extLst>
          </p:cNvPr>
          <p:cNvSpPr/>
          <p:nvPr/>
        </p:nvSpPr>
        <p:spPr>
          <a:xfrm>
            <a:off x="7536644" y="5463268"/>
            <a:ext cx="68783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2BB5BDB3-8573-4D40-B47C-1B4C0788ADC0}"/>
              </a:ext>
            </a:extLst>
          </p:cNvPr>
          <p:cNvSpPr/>
          <p:nvPr/>
        </p:nvSpPr>
        <p:spPr>
          <a:xfrm>
            <a:off x="7220809" y="6657726"/>
            <a:ext cx="492755" cy="1782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819533E-CEFC-45AD-8E50-EA2277310F04}"/>
              </a:ext>
            </a:extLst>
          </p:cNvPr>
          <p:cNvSpPr/>
          <p:nvPr/>
        </p:nvSpPr>
        <p:spPr>
          <a:xfrm>
            <a:off x="10949026" y="6657726"/>
            <a:ext cx="492755" cy="1782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453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D7426B5-878E-80A4-88E3-F291F5E9C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環境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CCC152D-ED26-4F04-D967-1EDB211F45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4390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DD926078-0F2D-E8F2-A123-C9FF3F07A2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Anaconda</a:t>
            </a:r>
          </a:p>
          <a:p>
            <a:r>
              <a:rPr lang="en-US" altLang="zh-TW" dirty="0" err="1"/>
              <a:t>WinPython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5151075F-6C4A-4583-1DEB-B84D915EF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環境</a:t>
            </a:r>
          </a:p>
        </p:txBody>
      </p:sp>
    </p:spTree>
    <p:extLst>
      <p:ext uri="{BB962C8B-B14F-4D97-AF65-F5344CB8AC3E}">
        <p14:creationId xmlns:p14="http://schemas.microsoft.com/office/powerpoint/2010/main" val="3294726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A0267BA3-09BF-4229-B631-842FA5FCC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142" y="2233642"/>
            <a:ext cx="6378931" cy="4075085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Anaconda</a:t>
            </a:r>
            <a:r>
              <a:rPr lang="zh-TW" altLang="en-US" dirty="0"/>
              <a:t>安裝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1.</a:t>
            </a:r>
            <a:r>
              <a:rPr lang="zh-TW" altLang="en-US" dirty="0"/>
              <a:t>下載安裝檔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F37D78C-3BCE-4B6B-9416-F6A2D4F0D797}"/>
              </a:ext>
            </a:extLst>
          </p:cNvPr>
          <p:cNvSpPr/>
          <p:nvPr/>
        </p:nvSpPr>
        <p:spPr>
          <a:xfrm>
            <a:off x="3244646" y="5290245"/>
            <a:ext cx="1067782" cy="4262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71368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Anaconda</a:t>
            </a:r>
            <a:r>
              <a:rPr lang="zh-TW" altLang="en-US" dirty="0"/>
              <a:t>安裝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2.</a:t>
            </a:r>
            <a:r>
              <a:rPr lang="zh-TW" altLang="en-US" dirty="0"/>
              <a:t>執行下載好的</a:t>
            </a:r>
            <a:r>
              <a:rPr lang="en-US" altLang="zh-TW" dirty="0"/>
              <a:t>exe</a:t>
            </a:r>
            <a:r>
              <a:rPr lang="zh-TW" altLang="en-US" dirty="0"/>
              <a:t>檔</a:t>
            </a:r>
            <a:endParaRPr lang="en-US" altLang="zh-TW" dirty="0"/>
          </a:p>
          <a:p>
            <a:pPr lvl="1"/>
            <a:r>
              <a:rPr lang="zh-TW" altLang="en-US" dirty="0"/>
              <a:t>直接下一步執行到底即可</a:t>
            </a:r>
            <a:endParaRPr lang="en-US" altLang="zh-TW" dirty="0"/>
          </a:p>
          <a:p>
            <a:pPr lvl="1"/>
            <a:r>
              <a:rPr lang="en-US" altLang="zh-TW" dirty="0"/>
              <a:t>Ex:</a:t>
            </a:r>
            <a:r>
              <a:rPr lang="zh-TW" altLang="en-US" dirty="0"/>
              <a:t>可以自己指定要安裝的位置“</a:t>
            </a:r>
            <a:r>
              <a:rPr lang="zh-TW" altLang="en-US" dirty="0">
                <a:solidFill>
                  <a:srgbClr val="FF0000"/>
                </a:solidFill>
              </a:rPr>
              <a:t>要記得自己安裝到哪裡去</a:t>
            </a:r>
            <a:r>
              <a:rPr lang="zh-TW" alt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105124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Anaconda</a:t>
            </a:r>
            <a:r>
              <a:rPr lang="zh-TW" altLang="en-US" dirty="0"/>
              <a:t>安裝</a:t>
            </a:r>
            <a:r>
              <a:rPr lang="en-US" altLang="zh-TW" dirty="0"/>
              <a:t>(</a:t>
            </a:r>
            <a:r>
              <a:rPr lang="zh-TW" altLang="en-US" dirty="0"/>
              <a:t>提醒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不要去打開</a:t>
            </a:r>
            <a:r>
              <a:rPr lang="en-US" altLang="zh-TW" dirty="0"/>
              <a:t>Anaconda Navigator</a:t>
            </a:r>
            <a:r>
              <a:rPr lang="zh-TW" altLang="en-US" dirty="0"/>
              <a:t>這個管理的</a:t>
            </a:r>
            <a:r>
              <a:rPr lang="en-US" altLang="zh-TW" dirty="0"/>
              <a:t>UI</a:t>
            </a:r>
            <a:r>
              <a:rPr lang="zh-TW" altLang="en-US" dirty="0"/>
              <a:t>介面</a:t>
            </a:r>
            <a:endParaRPr lang="en-US" altLang="zh-TW" dirty="0"/>
          </a:p>
          <a:p>
            <a:pPr lvl="1"/>
            <a:r>
              <a:rPr lang="zh-TW" altLang="en-US" dirty="0"/>
              <a:t>開啟慢運行慢還很容易掛掉</a:t>
            </a:r>
            <a:endParaRPr lang="en-US" altLang="zh-TW" dirty="0"/>
          </a:p>
          <a:p>
            <a:pPr lvl="1"/>
            <a:r>
              <a:rPr lang="zh-TW" altLang="en-US" dirty="0"/>
              <a:t>建議使用指令的方式使用</a:t>
            </a:r>
            <a:r>
              <a:rPr lang="en-US" altLang="zh-TW" dirty="0" err="1"/>
              <a:t>Anconda</a:t>
            </a:r>
            <a:r>
              <a:rPr lang="en-US" altLang="zh-TW" dirty="0"/>
              <a:t> Prompt</a:t>
            </a:r>
            <a:r>
              <a:rPr lang="zh-TW" altLang="en-US" dirty="0"/>
              <a:t>下</a:t>
            </a:r>
            <a:r>
              <a:rPr lang="en-US" altLang="zh-TW" dirty="0" err="1"/>
              <a:t>cmd</a:t>
            </a:r>
            <a:r>
              <a:rPr lang="zh-TW" altLang="en-US" dirty="0"/>
              <a:t>指令</a:t>
            </a:r>
            <a:endParaRPr lang="en-US" altLang="zh-TW" dirty="0"/>
          </a:p>
          <a:p>
            <a:pPr lvl="2"/>
            <a:r>
              <a:rPr lang="en-US" altLang="zh-TW" dirty="0">
                <a:hlinkClick r:id="rId2"/>
              </a:rPr>
              <a:t>Anaconda</a:t>
            </a:r>
            <a:r>
              <a:rPr lang="zh-TW" altLang="en-US" dirty="0">
                <a:hlinkClick r:id="rId2"/>
              </a:rPr>
              <a:t>指令</a:t>
            </a:r>
            <a:endParaRPr lang="en-US" altLang="zh-TW" dirty="0"/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使用</a:t>
            </a:r>
            <a:r>
              <a:rPr lang="en-US" altLang="zh-TW" dirty="0" err="1">
                <a:solidFill>
                  <a:srgbClr val="FF0000"/>
                </a:solidFill>
              </a:rPr>
              <a:t>pycharm</a:t>
            </a:r>
            <a:r>
              <a:rPr lang="zh-TW" altLang="en-US" dirty="0">
                <a:solidFill>
                  <a:srgbClr val="FF0000"/>
                </a:solidFill>
              </a:rPr>
              <a:t>進行環境管理</a:t>
            </a:r>
            <a:endParaRPr lang="en-US" altLang="zh-TW" dirty="0">
              <a:solidFill>
                <a:srgbClr val="FF0000"/>
              </a:solidFill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B57A337-E0E7-4659-8DBB-52F2CDC59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425" y="4164945"/>
            <a:ext cx="1871327" cy="2693054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86652121-A45B-4E25-BCB5-F39B15A8221C}"/>
              </a:ext>
            </a:extLst>
          </p:cNvPr>
          <p:cNvSpPr/>
          <p:nvPr/>
        </p:nvSpPr>
        <p:spPr>
          <a:xfrm>
            <a:off x="692329" y="5071969"/>
            <a:ext cx="1555325" cy="3200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523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E4F7358F-746C-4293-B52D-D860FB2F3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68" y="3173852"/>
            <a:ext cx="2717333" cy="3566499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Anaconda</a:t>
            </a:r>
            <a:r>
              <a:rPr lang="zh-TW" altLang="en-US" dirty="0"/>
              <a:t>設定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1.pycharm</a:t>
            </a:r>
            <a:r>
              <a:rPr lang="zh-TW" altLang="en-US" dirty="0"/>
              <a:t>中管理環境</a:t>
            </a:r>
            <a:endParaRPr lang="en-US" altLang="zh-TW" dirty="0"/>
          </a:p>
          <a:p>
            <a:pPr lvl="1"/>
            <a:r>
              <a:rPr lang="zh-TW" altLang="en-US" dirty="0"/>
              <a:t>移動至環境管理介面</a:t>
            </a:r>
            <a:endParaRPr lang="en-US" altLang="zh-TW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86652121-A45B-4E25-BCB5-F39B15A8221C}"/>
              </a:ext>
            </a:extLst>
          </p:cNvPr>
          <p:cNvSpPr/>
          <p:nvPr/>
        </p:nvSpPr>
        <p:spPr>
          <a:xfrm>
            <a:off x="202545" y="4712109"/>
            <a:ext cx="1643954" cy="1548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36742A5C-7D48-4633-AA58-9071990B0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3601" y="3380330"/>
            <a:ext cx="2108339" cy="3193383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BBBA7F63-E015-4BD1-A0AE-80E1BD5EE807}"/>
              </a:ext>
            </a:extLst>
          </p:cNvPr>
          <p:cNvSpPr/>
          <p:nvPr/>
        </p:nvSpPr>
        <p:spPr>
          <a:xfrm>
            <a:off x="2783601" y="5096728"/>
            <a:ext cx="1845906" cy="26578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611C30F0-03CF-469F-A84D-6CB0E3C623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5225" y="2076600"/>
            <a:ext cx="6436369" cy="4663751"/>
          </a:xfrm>
          <a:prstGeom prst="rect">
            <a:avLst/>
          </a:prstGeom>
        </p:spPr>
      </p:pic>
      <p:sp>
        <p:nvSpPr>
          <p:cNvPr id="14" name="箭號: 向右 13">
            <a:extLst>
              <a:ext uri="{FF2B5EF4-FFF2-40B4-BE49-F238E27FC236}">
                <a16:creationId xmlns:a16="http://schemas.microsoft.com/office/drawing/2014/main" id="{C8C9192F-D7CA-477B-9F30-5D9C7BB9AFCB}"/>
              </a:ext>
            </a:extLst>
          </p:cNvPr>
          <p:cNvSpPr/>
          <p:nvPr/>
        </p:nvSpPr>
        <p:spPr>
          <a:xfrm>
            <a:off x="1996927" y="4789539"/>
            <a:ext cx="63624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箭號: 向右 15">
            <a:extLst>
              <a:ext uri="{FF2B5EF4-FFF2-40B4-BE49-F238E27FC236}">
                <a16:creationId xmlns:a16="http://schemas.microsoft.com/office/drawing/2014/main" id="{F18EEC87-EE1E-44B4-AC94-AE0A53D61F4C}"/>
              </a:ext>
            </a:extLst>
          </p:cNvPr>
          <p:cNvSpPr/>
          <p:nvPr/>
        </p:nvSpPr>
        <p:spPr>
          <a:xfrm>
            <a:off x="4718439" y="4714785"/>
            <a:ext cx="63624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4491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FEDB1006-E456-4DE4-8DF9-10F7CB5FBD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38" b="34242"/>
          <a:stretch/>
        </p:blipFill>
        <p:spPr>
          <a:xfrm>
            <a:off x="58993" y="4423042"/>
            <a:ext cx="4009678" cy="2434958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Anaconda</a:t>
            </a:r>
            <a:r>
              <a:rPr lang="zh-TW" altLang="en-US" dirty="0"/>
              <a:t>設定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1.pycharm</a:t>
            </a:r>
            <a:r>
              <a:rPr lang="zh-TW" altLang="en-US" dirty="0"/>
              <a:t>中管理環境</a:t>
            </a:r>
            <a:endParaRPr lang="en-US" altLang="zh-TW" dirty="0"/>
          </a:p>
          <a:p>
            <a:pPr lvl="1"/>
            <a:r>
              <a:rPr lang="en-US" altLang="zh-TW" dirty="0">
                <a:solidFill>
                  <a:srgbClr val="FF0000"/>
                </a:solidFill>
              </a:rPr>
              <a:t>Python</a:t>
            </a:r>
            <a:r>
              <a:rPr lang="zh-TW" altLang="en-US" dirty="0">
                <a:solidFill>
                  <a:srgbClr val="FF0000"/>
                </a:solidFill>
              </a:rPr>
              <a:t>環境時常會有套件包衝突的問題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zh-TW" altLang="en-US" dirty="0"/>
              <a:t>如果在執行大型專案時建議環境都要獨立出來</a:t>
            </a:r>
            <a:endParaRPr lang="en-US" altLang="zh-TW" dirty="0"/>
          </a:p>
          <a:p>
            <a:pPr lvl="1"/>
            <a:r>
              <a:rPr lang="zh-TW" altLang="en-US" dirty="0"/>
              <a:t>否則多個專案使用同一個環境有問題不容易查找問題</a:t>
            </a:r>
            <a:endParaRPr lang="en-US" altLang="zh-TW" dirty="0"/>
          </a:p>
          <a:p>
            <a:pPr marL="0" indent="0">
              <a:buNone/>
            </a:pPr>
            <a:r>
              <a:rPr lang="zh-TW" altLang="en-US" dirty="0"/>
              <a:t>此處建立一個新的</a:t>
            </a:r>
            <a:r>
              <a:rPr lang="en-US" altLang="zh-TW" dirty="0"/>
              <a:t>QT</a:t>
            </a:r>
            <a:r>
              <a:rPr lang="zh-TW" altLang="en-US" dirty="0"/>
              <a:t>環境做示範</a:t>
            </a:r>
            <a:endParaRPr lang="en-US" altLang="zh-TW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86652121-A45B-4E25-BCB5-F39B15A8221C}"/>
              </a:ext>
            </a:extLst>
          </p:cNvPr>
          <p:cNvSpPr/>
          <p:nvPr/>
        </p:nvSpPr>
        <p:spPr>
          <a:xfrm>
            <a:off x="695837" y="4777370"/>
            <a:ext cx="2735989" cy="10677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0939E94-7FB0-4E9D-8F21-323CABB99139}"/>
              </a:ext>
            </a:extLst>
          </p:cNvPr>
          <p:cNvSpPr/>
          <p:nvPr/>
        </p:nvSpPr>
        <p:spPr>
          <a:xfrm>
            <a:off x="355541" y="3863182"/>
            <a:ext cx="31854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此處會顯示出所有</a:t>
            </a:r>
            <a:endParaRPr lang="en-US" altLang="zh-TW" b="0" cap="none" spc="0" dirty="0">
              <a:ln w="0"/>
              <a:solidFill>
                <a:schemeClr val="tx1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b="0" cap="none" spc="0" dirty="0" err="1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pycharm</a:t>
            </a:r>
            <a:r>
              <a:rPr lang="zh-TW" altLang="en-US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中已使用過的環境</a:t>
            </a:r>
            <a:endParaRPr lang="en-US" altLang="zh-TW" b="0" cap="none" spc="0" dirty="0">
              <a:ln w="0"/>
              <a:solidFill>
                <a:schemeClr val="tx1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ln w="0"/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可依據當前專案需求切換環境</a:t>
            </a:r>
            <a:endParaRPr lang="zh-TW" altLang="en-US" b="0" cap="none" spc="0" dirty="0">
              <a:ln w="0"/>
              <a:solidFill>
                <a:srgbClr val="FF0000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8A841D80-9241-433A-A1FF-EF892D08D7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2433" y="4371422"/>
            <a:ext cx="2945695" cy="2486578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F13FEF92-0696-40D7-AF3F-7610947F1F97}"/>
              </a:ext>
            </a:extLst>
          </p:cNvPr>
          <p:cNvSpPr/>
          <p:nvPr/>
        </p:nvSpPr>
        <p:spPr>
          <a:xfrm>
            <a:off x="4371118" y="3865693"/>
            <a:ext cx="224452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按下</a:t>
            </a:r>
            <a:r>
              <a:rPr lang="en-US" altLang="zh-TW" b="0" cap="none" spc="0" dirty="0" err="1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showAll</a:t>
            </a:r>
            <a:r>
              <a:rPr lang="zh-TW" altLang="en-US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即可</a:t>
            </a:r>
            <a:endParaRPr lang="en-US" altLang="zh-TW" b="0" cap="none" spc="0" dirty="0">
              <a:ln w="0"/>
              <a:solidFill>
                <a:schemeClr val="tx1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進行</a:t>
            </a:r>
            <a:r>
              <a:rPr lang="en-US" altLang="zh-TW" b="0" cap="none" spc="0" dirty="0" err="1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conda</a:t>
            </a:r>
            <a:r>
              <a:rPr lang="zh-TW" altLang="en-US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環境編輯</a:t>
            </a:r>
            <a:endParaRPr lang="zh-TW" altLang="en-US" b="0" cap="none" spc="0" dirty="0">
              <a:ln w="0"/>
              <a:solidFill>
                <a:schemeClr val="tx1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9477DEF-A352-4072-8C8B-098D729EE039}"/>
              </a:ext>
            </a:extLst>
          </p:cNvPr>
          <p:cNvSpPr/>
          <p:nvPr/>
        </p:nvSpPr>
        <p:spPr>
          <a:xfrm>
            <a:off x="808211" y="5669645"/>
            <a:ext cx="342163" cy="134211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C7A1DE8-DE4F-4CDF-BADC-9AB36C82DA64}"/>
              </a:ext>
            </a:extLst>
          </p:cNvPr>
          <p:cNvSpPr/>
          <p:nvPr/>
        </p:nvSpPr>
        <p:spPr>
          <a:xfrm>
            <a:off x="3982433" y="4449141"/>
            <a:ext cx="172475" cy="1818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0" name="圖片 19">
            <a:extLst>
              <a:ext uri="{FF2B5EF4-FFF2-40B4-BE49-F238E27FC236}">
                <a16:creationId xmlns:a16="http://schemas.microsoft.com/office/drawing/2014/main" id="{708A7F9A-D89F-4B39-A6C8-BF0C429BEF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0201" y="4581354"/>
            <a:ext cx="2333951" cy="1857634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7DA589E8-514B-4EB0-9964-741DD30AF1E5}"/>
              </a:ext>
            </a:extLst>
          </p:cNvPr>
          <p:cNvSpPr/>
          <p:nvPr/>
        </p:nvSpPr>
        <p:spPr>
          <a:xfrm>
            <a:off x="7004562" y="5072550"/>
            <a:ext cx="1856269" cy="2722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01394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 17">
            <a:extLst>
              <a:ext uri="{FF2B5EF4-FFF2-40B4-BE49-F238E27FC236}">
                <a16:creationId xmlns:a16="http://schemas.microsoft.com/office/drawing/2014/main" id="{E674B32C-EAF4-4836-908D-859F6E342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6641" y="614354"/>
            <a:ext cx="6763750" cy="4134627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Anaconda</a:t>
            </a:r>
            <a:r>
              <a:rPr lang="zh-TW" altLang="en-US" dirty="0"/>
              <a:t>設定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2.</a:t>
            </a:r>
            <a:r>
              <a:rPr lang="zh-TW" altLang="en-US" dirty="0"/>
              <a:t>創立新環境</a:t>
            </a:r>
            <a:endParaRPr lang="en-US" altLang="zh-TW" dirty="0"/>
          </a:p>
          <a:p>
            <a:pPr lvl="1"/>
            <a:r>
              <a:rPr lang="zh-TW" altLang="en-US" dirty="0"/>
              <a:t>選擇</a:t>
            </a:r>
            <a:r>
              <a:rPr lang="en-US" altLang="zh-TW" dirty="0"/>
              <a:t>Create new environment</a:t>
            </a:r>
          </a:p>
          <a:p>
            <a:pPr lvl="1"/>
            <a:r>
              <a:rPr lang="zh-TW" altLang="en-US" dirty="0"/>
              <a:t>設定名稱</a:t>
            </a:r>
            <a:endParaRPr lang="en-US" altLang="zh-TW" dirty="0"/>
          </a:p>
          <a:p>
            <a:pPr lvl="1"/>
            <a:r>
              <a:rPr lang="zh-TW" altLang="en-US" dirty="0"/>
              <a:t>選擇</a:t>
            </a:r>
            <a:r>
              <a:rPr lang="en-US" altLang="zh-TW" dirty="0"/>
              <a:t>python</a:t>
            </a:r>
            <a:r>
              <a:rPr lang="zh-TW" altLang="en-US" dirty="0"/>
              <a:t>版本</a:t>
            </a:r>
            <a:endParaRPr lang="en-US" altLang="zh-TW" dirty="0"/>
          </a:p>
          <a:p>
            <a:pPr lvl="1"/>
            <a:r>
              <a:rPr lang="zh-TW" altLang="en-US" dirty="0"/>
              <a:t>按下</a:t>
            </a:r>
            <a:r>
              <a:rPr lang="en-US" altLang="zh-TW" dirty="0"/>
              <a:t>OK</a:t>
            </a:r>
            <a:r>
              <a:rPr lang="zh-TW" altLang="en-US" dirty="0"/>
              <a:t>即可生成一個新的環境</a:t>
            </a:r>
            <a:endParaRPr lang="en-US" altLang="zh-TW" dirty="0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67C24F0E-29E8-4182-BC18-B5C6EA61F8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79" y="4148359"/>
            <a:ext cx="4092159" cy="2501504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6425C679-AF41-4F83-B070-F30D395A510C}"/>
              </a:ext>
            </a:extLst>
          </p:cNvPr>
          <p:cNvSpPr/>
          <p:nvPr/>
        </p:nvSpPr>
        <p:spPr>
          <a:xfrm>
            <a:off x="986847" y="4472855"/>
            <a:ext cx="809728" cy="1158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BEAF48A-D611-4A6F-9D17-64614C56D5FA}"/>
              </a:ext>
            </a:extLst>
          </p:cNvPr>
          <p:cNvSpPr/>
          <p:nvPr/>
        </p:nvSpPr>
        <p:spPr>
          <a:xfrm>
            <a:off x="986847" y="5268407"/>
            <a:ext cx="212732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此處會顯示出所有</a:t>
            </a:r>
            <a:endParaRPr lang="en-US" altLang="zh-TW" b="0" cap="none" spc="0" dirty="0">
              <a:ln w="0"/>
              <a:solidFill>
                <a:schemeClr val="tx1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anaconda</a:t>
            </a:r>
            <a:r>
              <a:rPr lang="zh-TW" altLang="en-US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中已</a:t>
            </a:r>
            <a:r>
              <a:rPr lang="zh-TW" altLang="en-US" dirty="0">
                <a:ln w="0"/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創建</a:t>
            </a:r>
            <a:r>
              <a:rPr lang="zh-TW" altLang="en-US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過的環境</a:t>
            </a:r>
            <a:endParaRPr lang="en-US" altLang="zh-TW" b="0" cap="none" spc="0" dirty="0">
              <a:ln w="0"/>
              <a:solidFill>
                <a:schemeClr val="tx1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88823A70-4B4A-4D63-811D-8651DDF67821}"/>
              </a:ext>
            </a:extLst>
          </p:cNvPr>
          <p:cNvSpPr/>
          <p:nvPr/>
        </p:nvSpPr>
        <p:spPr>
          <a:xfrm>
            <a:off x="8337474" y="1144356"/>
            <a:ext cx="1313871" cy="27328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E2C30E27-F3E9-4154-9F7B-CBEEE510DBEA}"/>
              </a:ext>
            </a:extLst>
          </p:cNvPr>
          <p:cNvSpPr/>
          <p:nvPr/>
        </p:nvSpPr>
        <p:spPr>
          <a:xfrm>
            <a:off x="1611195" y="4600897"/>
            <a:ext cx="1061213" cy="47079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6F83442-0F9A-44FE-AD7A-4A57FCA06CBE}"/>
              </a:ext>
            </a:extLst>
          </p:cNvPr>
          <p:cNvSpPr/>
          <p:nvPr/>
        </p:nvSpPr>
        <p:spPr>
          <a:xfrm>
            <a:off x="7883226" y="1646654"/>
            <a:ext cx="735732" cy="12381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F94B26E-EEF6-4C93-8711-33A7265C631B}"/>
              </a:ext>
            </a:extLst>
          </p:cNvPr>
          <p:cNvSpPr/>
          <p:nvPr/>
        </p:nvSpPr>
        <p:spPr>
          <a:xfrm>
            <a:off x="10916853" y="4472840"/>
            <a:ext cx="576599" cy="25611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57968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B439F28D-D242-426F-8CCD-D68B73162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047" y="3266170"/>
            <a:ext cx="4180677" cy="3529076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Anaconda</a:t>
            </a:r>
            <a:r>
              <a:rPr lang="zh-TW" altLang="en-US" dirty="0"/>
              <a:t>設定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3.pycharm</a:t>
            </a:r>
            <a:r>
              <a:rPr lang="zh-TW" altLang="en-US" dirty="0"/>
              <a:t>選擇環境</a:t>
            </a:r>
            <a:endParaRPr lang="en-US" altLang="zh-TW" dirty="0"/>
          </a:p>
          <a:p>
            <a:pPr lvl="1"/>
            <a:r>
              <a:rPr lang="zh-TW" altLang="en-US" dirty="0"/>
              <a:t>按下</a:t>
            </a:r>
            <a:r>
              <a:rPr lang="en-US" altLang="zh-TW" dirty="0"/>
              <a:t>OK</a:t>
            </a:r>
            <a:r>
              <a:rPr lang="zh-TW" altLang="en-US" dirty="0"/>
              <a:t>後可以在</a:t>
            </a:r>
            <a:r>
              <a:rPr lang="en-US" altLang="zh-TW" dirty="0"/>
              <a:t>setting</a:t>
            </a:r>
            <a:r>
              <a:rPr lang="zh-TW" altLang="en-US" dirty="0"/>
              <a:t>中看到新的環境</a:t>
            </a:r>
            <a:endParaRPr lang="en-US" altLang="zh-TW" dirty="0"/>
          </a:p>
          <a:p>
            <a:pPr lvl="1"/>
            <a:r>
              <a:rPr lang="zh-TW" altLang="en-US" dirty="0"/>
              <a:t>以後如果還需要用到此環境可以在回到</a:t>
            </a:r>
            <a:r>
              <a:rPr lang="en-US" altLang="zh-TW" dirty="0"/>
              <a:t>setting</a:t>
            </a:r>
            <a:r>
              <a:rPr lang="zh-TW" altLang="en-US" dirty="0"/>
              <a:t>中直接選擇此環境</a:t>
            </a:r>
            <a:endParaRPr lang="en-US" altLang="zh-TW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526B6D70-0669-459F-B458-136ACDA3C0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1999" y="3266170"/>
            <a:ext cx="4870421" cy="3529076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B4214DCF-C3D7-4768-ACD7-9211004BEE40}"/>
              </a:ext>
            </a:extLst>
          </p:cNvPr>
          <p:cNvSpPr/>
          <p:nvPr/>
        </p:nvSpPr>
        <p:spPr>
          <a:xfrm>
            <a:off x="2979174" y="6561124"/>
            <a:ext cx="460440" cy="23412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CFB3439-1DDB-487D-983B-C94D72A2F339}"/>
              </a:ext>
            </a:extLst>
          </p:cNvPr>
          <p:cNvSpPr/>
          <p:nvPr/>
        </p:nvSpPr>
        <p:spPr>
          <a:xfrm>
            <a:off x="7018312" y="3628597"/>
            <a:ext cx="2680227" cy="10967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66617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Anaconda</a:t>
            </a:r>
            <a:r>
              <a:rPr lang="zh-TW" altLang="en-US" dirty="0"/>
              <a:t>設定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4.</a:t>
            </a:r>
            <a:r>
              <a:rPr lang="zh-TW" altLang="en-US" dirty="0"/>
              <a:t>確認環境是否有切換成功</a:t>
            </a:r>
            <a:endParaRPr lang="en-US" altLang="zh-TW" dirty="0"/>
          </a:p>
          <a:p>
            <a:pPr lvl="1"/>
            <a:r>
              <a:rPr lang="zh-TW" altLang="en-US" dirty="0"/>
              <a:t>在</a:t>
            </a:r>
            <a:r>
              <a:rPr lang="en-US" altLang="zh-TW" dirty="0" err="1"/>
              <a:t>pycharm</a:t>
            </a:r>
            <a:r>
              <a:rPr lang="zh-TW" altLang="en-US" dirty="0"/>
              <a:t>下方按下</a:t>
            </a:r>
            <a:r>
              <a:rPr lang="en-US" altLang="zh-TW" dirty="0"/>
              <a:t>Terminal</a:t>
            </a:r>
          </a:p>
          <a:p>
            <a:pPr lvl="1"/>
            <a:r>
              <a:rPr lang="zh-TW" altLang="en-US" dirty="0"/>
              <a:t>第一行最前如果是</a:t>
            </a:r>
            <a:r>
              <a:rPr lang="en-US" altLang="zh-TW" dirty="0"/>
              <a:t>(base)</a:t>
            </a:r>
            <a:r>
              <a:rPr lang="zh-TW" altLang="en-US" dirty="0"/>
              <a:t>代表環境沒有切換成功</a:t>
            </a:r>
            <a:endParaRPr lang="en-US" altLang="zh-TW" dirty="0"/>
          </a:p>
          <a:p>
            <a:pPr lvl="1"/>
            <a:r>
              <a:rPr lang="zh-TW" altLang="en-US" dirty="0"/>
              <a:t>解決方法</a:t>
            </a:r>
            <a:endParaRPr lang="en-US" altLang="zh-TW" dirty="0"/>
          </a:p>
          <a:p>
            <a:pPr lvl="2"/>
            <a:r>
              <a:rPr lang="en-US" altLang="zh-TW" dirty="0"/>
              <a:t>1.</a:t>
            </a:r>
            <a:r>
              <a:rPr lang="zh-TW" altLang="en-US" dirty="0"/>
              <a:t>按下旁邊的</a:t>
            </a:r>
            <a:r>
              <a:rPr lang="en-US" altLang="zh-TW" dirty="0"/>
              <a:t>+</a:t>
            </a:r>
            <a:r>
              <a:rPr lang="zh-TW" altLang="en-US" dirty="0"/>
              <a:t>號，看到對應自己環境的名稱代表成功</a:t>
            </a:r>
            <a:endParaRPr lang="en-US" altLang="zh-TW" dirty="0"/>
          </a:p>
          <a:p>
            <a:pPr lvl="2"/>
            <a:r>
              <a:rPr lang="en-US" altLang="zh-TW" dirty="0"/>
              <a:t>2.</a:t>
            </a:r>
            <a:r>
              <a:rPr lang="zh-TW" altLang="en-US" dirty="0"/>
              <a:t>按下旁邊的下符號選擇</a:t>
            </a:r>
            <a:r>
              <a:rPr lang="en-US" altLang="zh-TW" dirty="0"/>
              <a:t>Command Prompt</a:t>
            </a:r>
          </a:p>
          <a:p>
            <a:r>
              <a:rPr lang="zh-TW" altLang="en-US" dirty="0">
                <a:solidFill>
                  <a:srgbClr val="FF0000"/>
                </a:solidFill>
              </a:rPr>
              <a:t>要注意環境一定要確實切換過去否則安裝套件可能裝錯環境</a:t>
            </a:r>
            <a:endParaRPr lang="en-US" altLang="zh-TW" dirty="0">
              <a:solidFill>
                <a:srgbClr val="FF0000"/>
              </a:solidFill>
            </a:endParaRPr>
          </a:p>
          <a:p>
            <a:pPr lvl="2"/>
            <a:endParaRPr lang="en-US" altLang="zh-TW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FE3CFADB-9A5F-4702-95F9-67CC1D2793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581"/>
          <a:stretch/>
        </p:blipFill>
        <p:spPr>
          <a:xfrm>
            <a:off x="40644" y="4974236"/>
            <a:ext cx="2498704" cy="1642317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B4214DCF-C3D7-4768-ACD7-9211004BEE40}"/>
              </a:ext>
            </a:extLst>
          </p:cNvPr>
          <p:cNvSpPr/>
          <p:nvPr/>
        </p:nvSpPr>
        <p:spPr>
          <a:xfrm>
            <a:off x="1387313" y="6351419"/>
            <a:ext cx="459185" cy="1825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38158D5-7A81-4D0F-BAAE-C79085CF728D}"/>
              </a:ext>
            </a:extLst>
          </p:cNvPr>
          <p:cNvSpPr/>
          <p:nvPr/>
        </p:nvSpPr>
        <p:spPr>
          <a:xfrm>
            <a:off x="0" y="5121720"/>
            <a:ext cx="492924" cy="23597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4069C339-E5B3-484F-8545-2BAE693F2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2795" y="4739516"/>
            <a:ext cx="3164560" cy="1146688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ACDCBDE8-1F2C-4109-A9C6-BC7EAAF80F2E}"/>
              </a:ext>
            </a:extLst>
          </p:cNvPr>
          <p:cNvSpPr/>
          <p:nvPr/>
        </p:nvSpPr>
        <p:spPr>
          <a:xfrm>
            <a:off x="689241" y="5028804"/>
            <a:ext cx="201562" cy="146010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20075F4-87CB-4746-95F2-87B9ADE55B65}"/>
              </a:ext>
            </a:extLst>
          </p:cNvPr>
          <p:cNvSpPr/>
          <p:nvPr/>
        </p:nvSpPr>
        <p:spPr>
          <a:xfrm>
            <a:off x="2912795" y="5023406"/>
            <a:ext cx="430827" cy="2785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27E0EE86-DD39-42E5-B83B-7F9FE3B829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7765" y="5622454"/>
            <a:ext cx="3101871" cy="1235546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A3CC09D1-20EF-4D6A-A2B4-7934CCF543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1499" y="5503952"/>
            <a:ext cx="3755016" cy="1338940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11386164-F7E1-4F36-AE7B-EB34EAFD1A9D}"/>
              </a:ext>
            </a:extLst>
          </p:cNvPr>
          <p:cNvSpPr/>
          <p:nvPr/>
        </p:nvSpPr>
        <p:spPr>
          <a:xfrm>
            <a:off x="4521406" y="5666818"/>
            <a:ext cx="1236364" cy="8671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箭號: 向右 17">
            <a:extLst>
              <a:ext uri="{FF2B5EF4-FFF2-40B4-BE49-F238E27FC236}">
                <a16:creationId xmlns:a16="http://schemas.microsoft.com/office/drawing/2014/main" id="{D0A8E4E0-197E-476B-9FF6-3F1EC648794C}"/>
              </a:ext>
            </a:extLst>
          </p:cNvPr>
          <p:cNvSpPr/>
          <p:nvPr/>
        </p:nvSpPr>
        <p:spPr>
          <a:xfrm rot="19703701">
            <a:off x="2333530" y="5074524"/>
            <a:ext cx="492924" cy="3303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箭號: 向右 20">
            <a:extLst>
              <a:ext uri="{FF2B5EF4-FFF2-40B4-BE49-F238E27FC236}">
                <a16:creationId xmlns:a16="http://schemas.microsoft.com/office/drawing/2014/main" id="{3BCFBED4-8647-4030-8B06-B5C09ABDF9F7}"/>
              </a:ext>
            </a:extLst>
          </p:cNvPr>
          <p:cNvSpPr/>
          <p:nvPr/>
        </p:nvSpPr>
        <p:spPr>
          <a:xfrm rot="1506780">
            <a:off x="2352617" y="5745273"/>
            <a:ext cx="492924" cy="3303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箭號: 向右 21">
            <a:extLst>
              <a:ext uri="{FF2B5EF4-FFF2-40B4-BE49-F238E27FC236}">
                <a16:creationId xmlns:a16="http://schemas.microsoft.com/office/drawing/2014/main" id="{27A7D08C-863D-4AF5-9195-09853FB5D158}"/>
              </a:ext>
            </a:extLst>
          </p:cNvPr>
          <p:cNvSpPr/>
          <p:nvPr/>
        </p:nvSpPr>
        <p:spPr>
          <a:xfrm>
            <a:off x="6060331" y="6029588"/>
            <a:ext cx="492924" cy="3303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778118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38871CE5-01F9-D9EE-C004-988D44D77F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這是一個可以直接帶著跑的環境，若遇到需要常常換電腦，或是重新架設環境的情況，可以使用這個，編譯效果都一樣，還自帶</a:t>
            </a:r>
            <a:r>
              <a:rPr lang="en-US" altLang="zh-TW" dirty="0"/>
              <a:t>Spyder</a:t>
            </a:r>
            <a:r>
              <a:rPr lang="zh-TW" altLang="en-US" dirty="0"/>
              <a:t>等</a:t>
            </a:r>
            <a:r>
              <a:rPr lang="en-US" altLang="zh-TW" dirty="0"/>
              <a:t>IDE</a:t>
            </a:r>
            <a:r>
              <a:rPr lang="zh-TW" altLang="en-US" dirty="0"/>
              <a:t>，及自帶</a:t>
            </a:r>
            <a:r>
              <a:rPr lang="en-US" altLang="zh-TW" dirty="0"/>
              <a:t>Pyqt5</a:t>
            </a:r>
            <a:r>
              <a:rPr lang="zh-TW" altLang="en-US" dirty="0"/>
              <a:t>等套件包，下載即可開始使用</a:t>
            </a:r>
            <a:endParaRPr lang="en-US" altLang="zh-TW" dirty="0"/>
          </a:p>
          <a:p>
            <a:r>
              <a:rPr lang="zh-TW" altLang="en-US" dirty="0"/>
              <a:t>下載位置</a:t>
            </a:r>
            <a:r>
              <a:rPr lang="en-US" altLang="zh-TW" dirty="0"/>
              <a:t>:(</a:t>
            </a:r>
            <a:r>
              <a:rPr lang="zh-TW" altLang="en-US" dirty="0">
                <a:hlinkClick r:id="rId2"/>
              </a:rPr>
              <a:t>網址</a:t>
            </a:r>
            <a:r>
              <a:rPr lang="en-US" altLang="zh-TW" dirty="0"/>
              <a:t>)</a:t>
            </a:r>
          </a:p>
          <a:p>
            <a:pPr lvl="1"/>
            <a:r>
              <a:rPr lang="zh-TW" altLang="en-US" dirty="0"/>
              <a:t>自行尋找適合的環境</a:t>
            </a:r>
            <a:endParaRPr lang="en-US" altLang="zh-TW" dirty="0"/>
          </a:p>
          <a:p>
            <a:pPr lvl="1"/>
            <a:r>
              <a:rPr lang="en-US" altLang="zh-TW" dirty="0"/>
              <a:t>3.8-3.11</a:t>
            </a:r>
            <a:r>
              <a:rPr lang="zh-TW" altLang="en-US" dirty="0"/>
              <a:t>都有微妙的差別</a:t>
            </a:r>
            <a:endParaRPr lang="en-US" altLang="zh-TW" dirty="0"/>
          </a:p>
          <a:p>
            <a:pPr lvl="1"/>
            <a:r>
              <a:rPr lang="zh-TW" altLang="en-US" dirty="0"/>
              <a:t>不同的</a:t>
            </a:r>
            <a:r>
              <a:rPr lang="en-US" altLang="zh-TW" dirty="0" err="1"/>
              <a:t>Pytorch</a:t>
            </a:r>
            <a:r>
              <a:rPr lang="zh-TW" altLang="en-US" dirty="0"/>
              <a:t>會有不同環境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6E3B16A9-41B0-A115-427E-79E0AD89A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WinPython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A12F3F1-3F58-92E8-3F1A-B9009ADEFC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6941" y="2889360"/>
            <a:ext cx="5519326" cy="367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9585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34CB77E9-0A46-FD84-6CF5-98ACC45A3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00201"/>
            <a:ext cx="5298219" cy="4525963"/>
          </a:xfrm>
        </p:spPr>
        <p:txBody>
          <a:bodyPr/>
          <a:lstStyle/>
          <a:p>
            <a:r>
              <a:rPr lang="zh-TW" altLang="en-US" dirty="0"/>
              <a:t>下載後解壓縮</a:t>
            </a:r>
            <a:endParaRPr lang="en-US" altLang="zh-TW" dirty="0"/>
          </a:p>
          <a:p>
            <a:pPr lvl="1"/>
            <a:r>
              <a:rPr lang="zh-TW" altLang="en-US" dirty="0"/>
              <a:t>優點</a:t>
            </a:r>
            <a:endParaRPr lang="en-US" altLang="zh-TW" dirty="0"/>
          </a:p>
          <a:p>
            <a:pPr lvl="2"/>
            <a:r>
              <a:rPr lang="zh-TW" altLang="en-US" dirty="0"/>
              <a:t>可放在任一位置</a:t>
            </a:r>
            <a:endParaRPr lang="en-US" altLang="zh-TW" dirty="0"/>
          </a:p>
          <a:p>
            <a:pPr lvl="2"/>
            <a:r>
              <a:rPr lang="zh-TW" altLang="en-US" dirty="0"/>
              <a:t>方便擴增到其他電腦</a:t>
            </a:r>
            <a:endParaRPr lang="en-US" altLang="zh-TW" dirty="0"/>
          </a:p>
          <a:p>
            <a:pPr lvl="1"/>
            <a:r>
              <a:rPr lang="zh-TW" altLang="en-US" dirty="0"/>
              <a:t>缺點</a:t>
            </a:r>
            <a:endParaRPr lang="en-US" altLang="zh-TW" dirty="0"/>
          </a:p>
          <a:p>
            <a:pPr lvl="2"/>
            <a:r>
              <a:rPr lang="zh-TW" altLang="en-US" dirty="0"/>
              <a:t>容量較大</a:t>
            </a:r>
            <a:endParaRPr lang="en-US" altLang="zh-TW" dirty="0"/>
          </a:p>
          <a:p>
            <a:pPr lvl="2"/>
            <a:r>
              <a:rPr lang="zh-TW" altLang="en-US" dirty="0"/>
              <a:t>只適用</a:t>
            </a:r>
            <a:r>
              <a:rPr lang="en-US" altLang="zh-TW" dirty="0"/>
              <a:t>Win</a:t>
            </a:r>
            <a:r>
              <a:rPr lang="zh-TW" altLang="en-US" dirty="0"/>
              <a:t>系統</a:t>
            </a:r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9807E3B-60ED-C7F1-0091-4357BA667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WinPython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A399CE05-050F-D561-375F-36BDC4D6A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23321"/>
            <a:ext cx="5820587" cy="482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6006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60FFB915-48F1-9397-C6DC-0A7E50B4D0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1015778"/>
          </a:xfrm>
        </p:spPr>
        <p:txBody>
          <a:bodyPr/>
          <a:lstStyle/>
          <a:p>
            <a:r>
              <a:rPr lang="en-US" altLang="zh-TW" dirty="0" err="1"/>
              <a:t>Pycharm</a:t>
            </a:r>
            <a:r>
              <a:rPr lang="zh-TW" altLang="en-US" dirty="0"/>
              <a:t>選擇環境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AF03A625-4377-0EAF-6790-B4867B7C4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WinPython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A7020A1A-F658-82CC-EC3B-D6C0091EE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510" y="2239690"/>
            <a:ext cx="4753638" cy="752580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DA2F28F5-D360-CD4C-8141-B044C4C0A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0604" y="1307751"/>
            <a:ext cx="2172003" cy="1714739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D5FE7605-F3B1-36D8-D85E-2B9C78B7E9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366" y="3132377"/>
            <a:ext cx="4809327" cy="3568826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4218C6BF-8452-AB81-48FA-56C029E89EA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4405"/>
          <a:stretch/>
        </p:blipFill>
        <p:spPr>
          <a:xfrm>
            <a:off x="5280604" y="3429000"/>
            <a:ext cx="3684892" cy="729532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0BA96F74-C1BF-C346-1887-4F061C64F6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8464" y="2615980"/>
            <a:ext cx="2620481" cy="3821535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B594BA6F-5BE0-29D6-C28C-CAFDCA94BCF4}"/>
              </a:ext>
            </a:extLst>
          </p:cNvPr>
          <p:cNvSpPr/>
          <p:nvPr/>
        </p:nvSpPr>
        <p:spPr>
          <a:xfrm>
            <a:off x="4475194" y="2497993"/>
            <a:ext cx="263783" cy="1974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1BC3171-A268-77D1-92BD-37B6CE89E02E}"/>
              </a:ext>
            </a:extLst>
          </p:cNvPr>
          <p:cNvSpPr/>
          <p:nvPr/>
        </p:nvSpPr>
        <p:spPr>
          <a:xfrm>
            <a:off x="5359114" y="1627974"/>
            <a:ext cx="2093493" cy="1974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97B1085-1722-3518-4CE5-4E1C0894BC69}"/>
              </a:ext>
            </a:extLst>
          </p:cNvPr>
          <p:cNvSpPr/>
          <p:nvPr/>
        </p:nvSpPr>
        <p:spPr>
          <a:xfrm>
            <a:off x="423055" y="4140628"/>
            <a:ext cx="1039985" cy="3836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FE200C0-E056-6815-8BBD-E8AB6E54BB27}"/>
              </a:ext>
            </a:extLst>
          </p:cNvPr>
          <p:cNvSpPr/>
          <p:nvPr/>
        </p:nvSpPr>
        <p:spPr>
          <a:xfrm>
            <a:off x="4475194" y="3544992"/>
            <a:ext cx="622442" cy="2693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0C433B7-CD7A-2681-72D2-125F56B80A13}"/>
              </a:ext>
            </a:extLst>
          </p:cNvPr>
          <p:cNvSpPr/>
          <p:nvPr/>
        </p:nvSpPr>
        <p:spPr>
          <a:xfrm>
            <a:off x="5280604" y="3718524"/>
            <a:ext cx="622442" cy="1735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7DFF34E-60B4-882B-B48C-F47B71BC97EA}"/>
              </a:ext>
            </a:extLst>
          </p:cNvPr>
          <p:cNvSpPr/>
          <p:nvPr/>
        </p:nvSpPr>
        <p:spPr>
          <a:xfrm>
            <a:off x="8745759" y="3544992"/>
            <a:ext cx="219737" cy="1735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7009FDE-449D-094A-0857-F2F07CEB2496}"/>
              </a:ext>
            </a:extLst>
          </p:cNvPr>
          <p:cNvSpPr/>
          <p:nvPr/>
        </p:nvSpPr>
        <p:spPr>
          <a:xfrm>
            <a:off x="9764948" y="3892056"/>
            <a:ext cx="1080631" cy="191239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8513524-1616-E4BC-A696-C270DA205DE8}"/>
              </a:ext>
            </a:extLst>
          </p:cNvPr>
          <p:cNvSpPr/>
          <p:nvPr/>
        </p:nvSpPr>
        <p:spPr>
          <a:xfrm>
            <a:off x="9917348" y="5573864"/>
            <a:ext cx="1080631" cy="1113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3" name="直線單箭頭接點 22">
            <a:extLst>
              <a:ext uri="{FF2B5EF4-FFF2-40B4-BE49-F238E27FC236}">
                <a16:creationId xmlns:a16="http://schemas.microsoft.com/office/drawing/2014/main" id="{654A1054-C53F-D38B-EF92-D6D42A421D4E}"/>
              </a:ext>
            </a:extLst>
          </p:cNvPr>
          <p:cNvCxnSpPr>
            <a:cxnSpLocks/>
          </p:cNvCxnSpPr>
          <p:nvPr/>
        </p:nvCxnSpPr>
        <p:spPr>
          <a:xfrm flipV="1">
            <a:off x="4738977" y="1863400"/>
            <a:ext cx="541627" cy="7525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單箭頭接點 24">
            <a:extLst>
              <a:ext uri="{FF2B5EF4-FFF2-40B4-BE49-F238E27FC236}">
                <a16:creationId xmlns:a16="http://schemas.microsoft.com/office/drawing/2014/main" id="{3A39C704-92E3-F780-9704-9B0C7AC7E585}"/>
              </a:ext>
            </a:extLst>
          </p:cNvPr>
          <p:cNvCxnSpPr>
            <a:cxnSpLocks/>
          </p:cNvCxnSpPr>
          <p:nvPr/>
        </p:nvCxnSpPr>
        <p:spPr>
          <a:xfrm flipH="1">
            <a:off x="4913906" y="1863400"/>
            <a:ext cx="1121134" cy="126897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單箭頭接點 27">
            <a:extLst>
              <a:ext uri="{FF2B5EF4-FFF2-40B4-BE49-F238E27FC236}">
                <a16:creationId xmlns:a16="http://schemas.microsoft.com/office/drawing/2014/main" id="{4280B645-353E-DEED-B181-A1F4EE85C2C1}"/>
              </a:ext>
            </a:extLst>
          </p:cNvPr>
          <p:cNvCxnSpPr>
            <a:cxnSpLocks/>
          </p:cNvCxnSpPr>
          <p:nvPr/>
        </p:nvCxnSpPr>
        <p:spPr>
          <a:xfrm flipV="1">
            <a:off x="1463040" y="3725624"/>
            <a:ext cx="2980824" cy="57301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單箭頭接點 30">
            <a:extLst>
              <a:ext uri="{FF2B5EF4-FFF2-40B4-BE49-F238E27FC236}">
                <a16:creationId xmlns:a16="http://schemas.microsoft.com/office/drawing/2014/main" id="{C006AF63-CBBA-EDEE-1736-8D6723866B50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5097636" y="3648470"/>
            <a:ext cx="182968" cy="1568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單箭頭接點 32">
            <a:extLst>
              <a:ext uri="{FF2B5EF4-FFF2-40B4-BE49-F238E27FC236}">
                <a16:creationId xmlns:a16="http://schemas.microsoft.com/office/drawing/2014/main" id="{A6732953-C3CE-88CF-0C34-49D85ABDD085}"/>
              </a:ext>
            </a:extLst>
          </p:cNvPr>
          <p:cNvCxnSpPr>
            <a:cxnSpLocks/>
            <a:endCxn id="19" idx="1"/>
          </p:cNvCxnSpPr>
          <p:nvPr/>
        </p:nvCxnSpPr>
        <p:spPr>
          <a:xfrm flipV="1">
            <a:off x="5903046" y="3631758"/>
            <a:ext cx="2842713" cy="1735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單箭頭接點 35">
            <a:extLst>
              <a:ext uri="{FF2B5EF4-FFF2-40B4-BE49-F238E27FC236}">
                <a16:creationId xmlns:a16="http://schemas.microsoft.com/office/drawing/2014/main" id="{E1C98E21-2D42-55BB-1A42-959DEB2AD401}"/>
              </a:ext>
            </a:extLst>
          </p:cNvPr>
          <p:cNvCxnSpPr>
            <a:cxnSpLocks/>
          </p:cNvCxnSpPr>
          <p:nvPr/>
        </p:nvCxnSpPr>
        <p:spPr>
          <a:xfrm>
            <a:off x="9007026" y="3648470"/>
            <a:ext cx="685614" cy="24358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26497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97E2FF44-8AA2-6D17-3A7A-D634F58B4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703282"/>
          </a:xfrm>
        </p:spPr>
        <p:txBody>
          <a:bodyPr/>
          <a:lstStyle/>
          <a:p>
            <a:r>
              <a:rPr lang="zh-TW" altLang="en-US" dirty="0"/>
              <a:t>選擇完後</a:t>
            </a:r>
            <a:r>
              <a:rPr lang="en-US" altLang="zh-TW" dirty="0"/>
              <a:t>: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38826734-347C-E920-911D-2B4B6E251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Winpython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A35A017-CD06-AA2D-BDB1-A173E28D7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9180" y="1600202"/>
            <a:ext cx="6450925" cy="4675796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EEB53954-B3FF-6450-9F18-84C14705A026}"/>
              </a:ext>
            </a:extLst>
          </p:cNvPr>
          <p:cNvSpPr/>
          <p:nvPr/>
        </p:nvSpPr>
        <p:spPr>
          <a:xfrm>
            <a:off x="4851931" y="2102384"/>
            <a:ext cx="4761196" cy="3836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81216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A9BFA742-6249-81C9-7D57-68646456A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1135048"/>
          </a:xfrm>
        </p:spPr>
        <p:txBody>
          <a:bodyPr/>
          <a:lstStyle/>
          <a:p>
            <a:r>
              <a:rPr lang="zh-TW" altLang="en-US" dirty="0"/>
              <a:t>若出現</a:t>
            </a:r>
            <a:r>
              <a:rPr lang="en-US" altLang="zh-TW" dirty="0"/>
              <a:t>Python tests in …..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8D67710C-65C1-9726-F0E2-BA9259428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Winpython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C2CCAFF3-2A8B-272A-FC24-CC63B88EBF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75" y="2078325"/>
            <a:ext cx="3298940" cy="462953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47B0D20-3E10-ED49-8EAD-C44D622120F5}"/>
              </a:ext>
            </a:extLst>
          </p:cNvPr>
          <p:cNvSpPr/>
          <p:nvPr/>
        </p:nvSpPr>
        <p:spPr>
          <a:xfrm>
            <a:off x="1472627" y="4257187"/>
            <a:ext cx="1684041" cy="3836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9A545255-F914-F35E-1652-060E7090B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5396" y="1928189"/>
            <a:ext cx="6447004" cy="4779675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A48473D9-A05B-6C5E-C9E3-B3547F72A66A}"/>
              </a:ext>
            </a:extLst>
          </p:cNvPr>
          <p:cNvSpPr/>
          <p:nvPr/>
        </p:nvSpPr>
        <p:spPr>
          <a:xfrm>
            <a:off x="5162299" y="5856724"/>
            <a:ext cx="1540651" cy="2869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7B36FC0-9734-431C-87D2-EC705096A047}"/>
              </a:ext>
            </a:extLst>
          </p:cNvPr>
          <p:cNvSpPr/>
          <p:nvPr/>
        </p:nvSpPr>
        <p:spPr>
          <a:xfrm>
            <a:off x="7668285" y="3703246"/>
            <a:ext cx="3813398" cy="2869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DD9028C2-E311-06C8-EBC4-5D67D1749168}"/>
              </a:ext>
            </a:extLst>
          </p:cNvPr>
          <p:cNvCxnSpPr>
            <a:cxnSpLocks/>
          </p:cNvCxnSpPr>
          <p:nvPr/>
        </p:nvCxnSpPr>
        <p:spPr>
          <a:xfrm flipV="1">
            <a:off x="6729853" y="3990166"/>
            <a:ext cx="1070377" cy="191824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C91B470B-C9D2-35A9-BBEE-2E3590C94D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093947"/>
              </p:ext>
            </p:extLst>
          </p:nvPr>
        </p:nvGraphicFramePr>
        <p:xfrm>
          <a:off x="1057523" y="4671315"/>
          <a:ext cx="3047254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7254">
                  <a:extLst>
                    <a:ext uri="{9D8B030D-6E8A-4147-A177-3AD203B41FA5}">
                      <a16:colId xmlns:a16="http://schemas.microsoft.com/office/drawing/2014/main" val="1911860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rgbClr val="FF0000"/>
                          </a:solidFill>
                        </a:rPr>
                        <a:t>出現這個會使程式無法運行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907446"/>
                  </a:ext>
                </a:extLst>
              </a:tr>
            </a:tbl>
          </a:graphicData>
        </a:graphic>
      </p:graphicFrame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08C53755-963F-510E-847E-A0DF0DE6B8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077984"/>
              </p:ext>
            </p:extLst>
          </p:nvPr>
        </p:nvGraphicFramePr>
        <p:xfrm>
          <a:off x="6012511" y="1535848"/>
          <a:ext cx="3047254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7254">
                  <a:extLst>
                    <a:ext uri="{9D8B030D-6E8A-4147-A177-3AD203B41FA5}">
                      <a16:colId xmlns:a16="http://schemas.microsoft.com/office/drawing/2014/main" val="1911860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rgbClr val="FF0000"/>
                          </a:solidFill>
                        </a:rPr>
                        <a:t>進入設定去更改 </a:t>
                      </a:r>
                      <a:r>
                        <a:rPr lang="en-US" altLang="zh-TW" dirty="0" err="1">
                          <a:solidFill>
                            <a:srgbClr val="FF0000"/>
                          </a:solidFill>
                        </a:rPr>
                        <a:t>Unittests</a:t>
                      </a:r>
                      <a:endParaRPr lang="zh-TW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9074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050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673D14F9-211D-ABA6-53D4-4DC87936D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600201"/>
            <a:ext cx="7101840" cy="5013959"/>
          </a:xfrm>
        </p:spPr>
        <p:txBody>
          <a:bodyPr/>
          <a:lstStyle/>
          <a:p>
            <a:r>
              <a:rPr lang="zh-TW" altLang="en-US" dirty="0"/>
              <a:t>若對於環境非常不熟的，建議先建立良好的習慣</a:t>
            </a:r>
            <a:endParaRPr lang="en-US" altLang="zh-TW" dirty="0"/>
          </a:p>
          <a:p>
            <a:r>
              <a:rPr lang="zh-TW" altLang="en-US" dirty="0"/>
              <a:t>我自己的個人習慣</a:t>
            </a:r>
            <a:endParaRPr lang="en-US" altLang="zh-TW" dirty="0"/>
          </a:p>
          <a:p>
            <a:pPr lvl="1"/>
            <a:r>
              <a:rPr lang="zh-TW" altLang="en-US" dirty="0"/>
              <a:t>一個專案就是一個環境，且一個大資料夾</a:t>
            </a:r>
            <a:endParaRPr lang="en-US" altLang="zh-TW" dirty="0"/>
          </a:p>
          <a:p>
            <a:pPr lvl="1"/>
            <a:r>
              <a:rPr lang="zh-TW" altLang="en-US" dirty="0"/>
              <a:t>方便管理</a:t>
            </a:r>
            <a:endParaRPr lang="en-US" altLang="zh-TW" dirty="0"/>
          </a:p>
          <a:p>
            <a:pPr lvl="1"/>
            <a:r>
              <a:rPr lang="zh-TW" altLang="en-US" dirty="0"/>
              <a:t>方便查詢</a:t>
            </a:r>
            <a:endParaRPr lang="en-US" altLang="zh-TW" dirty="0"/>
          </a:p>
          <a:p>
            <a:r>
              <a:rPr lang="zh-TW" altLang="en-US" dirty="0"/>
              <a:t>以右邊圖為例</a:t>
            </a:r>
            <a:endParaRPr lang="en-US" altLang="zh-TW" dirty="0"/>
          </a:p>
          <a:p>
            <a:pPr lvl="1"/>
            <a:r>
              <a:rPr lang="zh-TW" altLang="en-US" dirty="0"/>
              <a:t>統一放在</a:t>
            </a:r>
            <a:r>
              <a:rPr lang="en-US" altLang="zh-TW" dirty="0"/>
              <a:t>Python</a:t>
            </a:r>
            <a:r>
              <a:rPr lang="zh-TW" altLang="en-US" dirty="0"/>
              <a:t>這個資料夾底下</a:t>
            </a:r>
            <a:endParaRPr lang="en-US" altLang="zh-TW" dirty="0"/>
          </a:p>
          <a:p>
            <a:pPr lvl="1"/>
            <a:r>
              <a:rPr lang="zh-TW" altLang="en-US" dirty="0"/>
              <a:t>一個專案包含多種功能，用資料夾區分</a:t>
            </a:r>
            <a:endParaRPr lang="en-US" altLang="zh-TW" dirty="0"/>
          </a:p>
          <a:p>
            <a:pPr lvl="1"/>
            <a:r>
              <a:rPr lang="zh-TW" altLang="en-US" dirty="0"/>
              <a:t>裡面的所有程式都吃同一個環境</a:t>
            </a:r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F0A22795-8535-AE7A-FE78-5C460567F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一些小分享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01DF76B-085B-6EAC-0C9B-6F9AF097D4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55" y="2501977"/>
            <a:ext cx="3867690" cy="343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0634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6966E142-6177-5372-976B-AFBCB35BD0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699760" cy="4525963"/>
          </a:xfrm>
        </p:spPr>
        <p:txBody>
          <a:bodyPr/>
          <a:lstStyle/>
          <a:p>
            <a:r>
              <a:rPr lang="zh-TW" altLang="en-US" dirty="0"/>
              <a:t>若做的專案蠻多，或是自己有興趣去開發一些功能，若同個專案的環境都用不同，可能後期會遇到難以處理的</a:t>
            </a:r>
            <a:r>
              <a:rPr lang="en-US" altLang="zh-TW" dirty="0"/>
              <a:t>BUG</a:t>
            </a:r>
          </a:p>
          <a:p>
            <a:r>
              <a:rPr lang="en-US" altLang="zh-TW" dirty="0"/>
              <a:t>C</a:t>
            </a:r>
            <a:r>
              <a:rPr lang="zh-TW" altLang="en-US" dirty="0"/>
              <a:t>槽空間盡量不要低於</a:t>
            </a:r>
            <a:r>
              <a:rPr lang="en-US" altLang="zh-TW" dirty="0"/>
              <a:t>100G</a:t>
            </a:r>
            <a:r>
              <a:rPr lang="zh-TW" altLang="en-US" dirty="0"/>
              <a:t>，</a:t>
            </a:r>
            <a:r>
              <a:rPr lang="en-US" altLang="zh-TW" dirty="0"/>
              <a:t>D</a:t>
            </a:r>
            <a:r>
              <a:rPr lang="zh-TW" altLang="en-US" dirty="0"/>
              <a:t>槽空間好好規劃，不要讓同個專案的程式遺落在各地</a:t>
            </a: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98BC05C3-D174-6B9D-DB42-73639A68A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一些小分享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22B2D2AB-0EE5-E8A9-2006-F17B5D25C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5625" y="1258118"/>
            <a:ext cx="5166775" cy="168085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0FFCD824-55DE-ABB0-FF75-1913B8D8730E}"/>
              </a:ext>
            </a:extLst>
          </p:cNvPr>
          <p:cNvSpPr/>
          <p:nvPr/>
        </p:nvSpPr>
        <p:spPr>
          <a:xfrm>
            <a:off x="8071547" y="1341120"/>
            <a:ext cx="1415353" cy="2057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A4EF162-477D-F9E2-5697-0D98543CF6FB}"/>
              </a:ext>
            </a:extLst>
          </p:cNvPr>
          <p:cNvSpPr/>
          <p:nvPr/>
        </p:nvSpPr>
        <p:spPr>
          <a:xfrm>
            <a:off x="7363870" y="1805086"/>
            <a:ext cx="1415353" cy="96859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56A6158D-E0BD-FC40-4121-A72F8DCD36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50830"/>
              </p:ext>
            </p:extLst>
          </p:nvPr>
        </p:nvGraphicFramePr>
        <p:xfrm>
          <a:off x="8127304" y="880577"/>
          <a:ext cx="130383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3838">
                  <a:extLst>
                    <a:ext uri="{9D8B030D-6E8A-4147-A177-3AD203B41FA5}">
                      <a16:colId xmlns:a16="http://schemas.microsoft.com/office/drawing/2014/main" val="1911860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rgbClr val="FF0000"/>
                          </a:solidFill>
                        </a:rPr>
                        <a:t>專案名稱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907446"/>
                  </a:ext>
                </a:extLst>
              </a:tr>
            </a:tbl>
          </a:graphicData>
        </a:graphic>
      </p:graphicFrame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F8694E50-9CB2-B3DB-84AB-A77E71691B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553110"/>
              </p:ext>
            </p:extLst>
          </p:nvPr>
        </p:nvGraphicFramePr>
        <p:xfrm>
          <a:off x="6535542" y="2882047"/>
          <a:ext cx="2593218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93218">
                  <a:extLst>
                    <a:ext uri="{9D8B030D-6E8A-4147-A177-3AD203B41FA5}">
                      <a16:colId xmlns:a16="http://schemas.microsoft.com/office/drawing/2014/main" val="1911860124"/>
                    </a:ext>
                  </a:extLst>
                </a:gridCol>
              </a:tblGrid>
              <a:tr h="327983"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rgbClr val="FF0000"/>
                          </a:solidFill>
                        </a:rPr>
                        <a:t>專案用到的不同程式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9074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93637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453099" y="2310053"/>
            <a:ext cx="82508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altLang="zh-TW" sz="6000" b="1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Q&amp;A</a:t>
            </a:r>
            <a:endParaRPr lang="zh-TW" altLang="en-US" sz="6000" b="1" i="1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17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5277AD6D699984449868855A3127D26A" ma:contentTypeVersion="2" ma:contentTypeDescription="建立新的文件。" ma:contentTypeScope="" ma:versionID="d206d76b95aea64cebf72c8064d6a23e">
  <xsd:schema xmlns:xsd="http://www.w3.org/2001/XMLSchema" xmlns:xs="http://www.w3.org/2001/XMLSchema" xmlns:p="http://schemas.microsoft.com/office/2006/metadata/properties" xmlns:ns2="61e34b9a-fb12-4ddc-a9fa-f1dfee28c312" targetNamespace="http://schemas.microsoft.com/office/2006/metadata/properties" ma:root="true" ma:fieldsID="27f13f092dc4eaf10accd9180c9bd89f" ns2:_="">
    <xsd:import namespace="61e34b9a-fb12-4ddc-a9fa-f1dfee28c3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e34b9a-fb12-4ddc-a9fa-f1dfee28c3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4A718B8-1A8F-499C-90B3-D08D75F297B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F98627D-CABE-4AB1-BDAC-C770D74A1D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1e34b9a-fb12-4ddc-a9fa-f1dfee28c31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1F5F3A0-F243-494C-AD09-AFF1E70A6AB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6795</TotalTime>
  <Words>873</Words>
  <Application>Microsoft Office PowerPoint</Application>
  <PresentationFormat>寬螢幕</PresentationFormat>
  <Paragraphs>143</Paragraphs>
  <Slides>29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29</vt:i4>
      </vt:variant>
    </vt:vector>
  </HeadingPairs>
  <TitlesOfParts>
    <vt:vector size="34" baseType="lpstr">
      <vt:lpstr>微軟正黑體</vt:lpstr>
      <vt:lpstr>Arial</vt:lpstr>
      <vt:lpstr>Calibri</vt:lpstr>
      <vt:lpstr>Times New Roman</vt:lpstr>
      <vt:lpstr>Office Theme</vt:lpstr>
      <vt:lpstr>Python 環境</vt:lpstr>
      <vt:lpstr>Python 環境</vt:lpstr>
      <vt:lpstr>IDE</vt:lpstr>
      <vt:lpstr>IDE</vt:lpstr>
      <vt:lpstr>IDE</vt:lpstr>
      <vt:lpstr>IDE</vt:lpstr>
      <vt:lpstr>Pycharm安裝</vt:lpstr>
      <vt:lpstr>Pycharm安裝</vt:lpstr>
      <vt:lpstr>Pycharm安裝</vt:lpstr>
      <vt:lpstr>Pycharm安裝</vt:lpstr>
      <vt:lpstr>Pycharm安裝</vt:lpstr>
      <vt:lpstr>環境</vt:lpstr>
      <vt:lpstr>環境</vt:lpstr>
      <vt:lpstr>Anaconda安裝</vt:lpstr>
      <vt:lpstr>Anaconda安裝</vt:lpstr>
      <vt:lpstr>Anaconda安裝(提醒)</vt:lpstr>
      <vt:lpstr>Anaconda設定</vt:lpstr>
      <vt:lpstr>Anaconda設定</vt:lpstr>
      <vt:lpstr>Anaconda設定</vt:lpstr>
      <vt:lpstr>Anaconda設定</vt:lpstr>
      <vt:lpstr>Anaconda設定</vt:lpstr>
      <vt:lpstr>WinPython</vt:lpstr>
      <vt:lpstr>WinPython</vt:lpstr>
      <vt:lpstr>WinPython</vt:lpstr>
      <vt:lpstr>Winpython</vt:lpstr>
      <vt:lpstr>Winpython</vt:lpstr>
      <vt:lpstr>一些小分享</vt:lpstr>
      <vt:lpstr>一些小分享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威勝 張</cp:lastModifiedBy>
  <cp:revision>181</cp:revision>
  <dcterms:created xsi:type="dcterms:W3CDTF">2019-06-26T06:06:21Z</dcterms:created>
  <dcterms:modified xsi:type="dcterms:W3CDTF">2024-04-16T07:17:21Z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0x0101005277AD6D699984449868855A3127D26A</vt:lpwstr>
  </property>
</Properties>
</file>