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sldIdLst>
    <p:sldId id="256" r:id="rId5"/>
    <p:sldId id="288" r:id="rId6"/>
    <p:sldId id="289" r:id="rId7"/>
    <p:sldId id="290" r:id="rId8"/>
    <p:sldId id="291" r:id="rId9"/>
    <p:sldId id="292" r:id="rId10"/>
    <p:sldId id="293" r:id="rId11"/>
    <p:sldId id="295" r:id="rId12"/>
    <p:sldId id="296" r:id="rId13"/>
    <p:sldId id="297" r:id="rId14"/>
    <p:sldId id="298" r:id="rId15"/>
    <p:sldId id="299" r:id="rId16"/>
    <p:sldId id="301" r:id="rId17"/>
    <p:sldId id="302" r:id="rId18"/>
    <p:sldId id="304" r:id="rId19"/>
    <p:sldId id="303" r:id="rId20"/>
    <p:sldId id="300" r:id="rId21"/>
    <p:sldId id="305" r:id="rId22"/>
    <p:sldId id="306" r:id="rId23"/>
    <p:sldId id="258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EE2B1BF-C497-40AA-92A3-5E3B79CD93E7}">
          <p14:sldIdLst>
            <p14:sldId id="256"/>
            <p14:sldId id="288"/>
            <p14:sldId id="289"/>
            <p14:sldId id="290"/>
            <p14:sldId id="291"/>
            <p14:sldId id="292"/>
            <p14:sldId id="293"/>
            <p14:sldId id="295"/>
            <p14:sldId id="296"/>
            <p14:sldId id="297"/>
            <p14:sldId id="298"/>
            <p14:sldId id="299"/>
            <p14:sldId id="301"/>
            <p14:sldId id="302"/>
            <p14:sldId id="304"/>
            <p14:sldId id="303"/>
            <p14:sldId id="300"/>
            <p14:sldId id="305"/>
            <p14:sldId id="30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996"/>
            <a:ext cx="12192000" cy="3014680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104702" y="2066125"/>
            <a:ext cx="9388306" cy="1375089"/>
          </a:xfrm>
        </p:spPr>
        <p:txBody>
          <a:bodyPr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867"/>
            <a:ext cx="12192000" cy="3014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2847109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195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238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026"/>
            <a:ext cx="12192000" cy="3053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4760"/>
            <a:ext cx="11711939" cy="9535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1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2023/7/11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3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4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5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6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4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5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6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7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8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 userDrawn="1"/>
        </p:nvSpPr>
        <p:spPr bwMode="auto">
          <a:xfrm>
            <a:off x="11049001" y="6378989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274"/>
            <a:ext cx="2004211" cy="15619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2823"/>
            <a:ext cx="2004211" cy="15619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2814"/>
            <a:ext cx="3063354" cy="453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2023/7/11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097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46"/>
            <a:ext cx="2004211" cy="156190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40" name="圖片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4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6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7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18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19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0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2023/7/11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5" r:id="rId2"/>
    <p:sldLayoutId id="2147483770" r:id="rId3"/>
    <p:sldLayoutId id="2147483771" r:id="rId4"/>
    <p:sldLayoutId id="2147483769" r:id="rId5"/>
    <p:sldLayoutId id="2147483757" r:id="rId6"/>
    <p:sldLayoutId id="2147483762" r:id="rId7"/>
    <p:sldLayoutId id="2147483758" r:id="rId8"/>
    <p:sldLayoutId id="2147483759" r:id="rId9"/>
    <p:sldLayoutId id="2147483760" r:id="rId10"/>
    <p:sldLayoutId id="2147483761" r:id="rId11"/>
    <p:sldLayoutId id="2147483763" r:id="rId12"/>
    <p:sldLayoutId id="2147483765" r:id="rId13"/>
    <p:sldLayoutId id="21474837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hyperlink" Target="http://140.125.21.65:500/#/signi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315" y="2346419"/>
            <a:ext cx="9360354" cy="824137"/>
          </a:xfrm>
        </p:spPr>
        <p:txBody>
          <a:bodyPr/>
          <a:lstStyle/>
          <a:p>
            <a:r>
              <a:rPr lang="en-US" altLang="zh-TW" sz="5400" dirty="0"/>
              <a:t>Python </a:t>
            </a:r>
            <a:r>
              <a:rPr lang="zh-TW" altLang="en-US" sz="5400" dirty="0"/>
              <a:t>基礎教學</a:t>
            </a:r>
            <a:r>
              <a:rPr lang="en-US" altLang="zh-TW" sz="5400" dirty="0"/>
              <a:t>-</a:t>
            </a:r>
            <a:r>
              <a:rPr lang="zh-TW" altLang="en-US" sz="5400" dirty="0"/>
              <a:t>物件導向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學生：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指導教授：吳先晃 特聘教授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F5D6E-DC86-D64A-BFA9-BC2DF888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</a:p>
          <a:p>
            <a:r>
              <a:rPr lang="en-US" altLang="zh-TW" dirty="0"/>
              <a:t>Class</a:t>
            </a:r>
          </a:p>
          <a:p>
            <a:r>
              <a:rPr lang="zh-TW" altLang="en-US" dirty="0"/>
              <a:t>參考範例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0392312-3B0F-F5A4-9D96-5A410DE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/>
              <a:t>Python </a:t>
            </a:r>
            <a:r>
              <a:rPr lang="zh-TW" altLang="en-US" sz="4800" dirty="0"/>
              <a:t>基礎教學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00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EA2F7B-2BE0-8674-3484-4A13A252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FF431A-C115-F33D-6D3B-AE7E934D6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242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DECDFE0-39EE-F7BA-BFDC-0131A697D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物件導向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Muli"/>
              </a:rPr>
              <a:t>以物件的方式去描述你資料應有的行為</a:t>
            </a:r>
            <a:endParaRPr lang="en-US" altLang="zh-TW" b="0" i="0" dirty="0">
              <a:effectLst/>
              <a:latin typeface="Muli"/>
            </a:endParaRPr>
          </a:p>
          <a:p>
            <a:pPr lvl="2"/>
            <a:r>
              <a:rPr lang="zh-TW" altLang="en-US" sz="2000" b="0" i="0" dirty="0">
                <a:effectLst/>
                <a:latin typeface="Muli"/>
              </a:rPr>
              <a:t>像我們在現實世界中定義貓、狗、人、車等等一樣，都有自己的運作方式</a:t>
            </a:r>
            <a:endParaRPr lang="en-US" altLang="zh-TW" sz="2000" dirty="0"/>
          </a:p>
          <a:p>
            <a:pPr lvl="1"/>
            <a:r>
              <a:rPr lang="zh-TW" altLang="en-US" dirty="0"/>
              <a:t>主要有</a:t>
            </a:r>
            <a:r>
              <a:rPr lang="en-US" altLang="zh-TW" dirty="0"/>
              <a:t>:</a:t>
            </a:r>
          </a:p>
          <a:p>
            <a:pPr lvl="2"/>
            <a:r>
              <a:rPr lang="zh-TW" altLang="en-US" dirty="0"/>
              <a:t>繼承</a:t>
            </a:r>
            <a:endParaRPr lang="en-US" altLang="zh-TW" dirty="0"/>
          </a:p>
          <a:p>
            <a:pPr lvl="2"/>
            <a:r>
              <a:rPr lang="zh-TW" altLang="en-US" dirty="0"/>
              <a:t>封裝</a:t>
            </a:r>
            <a:endParaRPr lang="en-US" altLang="zh-TW" dirty="0"/>
          </a:p>
          <a:p>
            <a:pPr lvl="2"/>
            <a:r>
              <a:rPr lang="zh-TW" altLang="en-US" dirty="0"/>
              <a:t>多型</a:t>
            </a: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21BD9BA-F3F0-DF5E-DCC6-292C0E9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030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803153" cy="4525963"/>
          </a:xfrm>
        </p:spPr>
        <p:txBody>
          <a:bodyPr/>
          <a:lstStyle/>
          <a:p>
            <a:r>
              <a:rPr lang="zh-TW" altLang="en-US" dirty="0"/>
              <a:t>繼承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-apple-system"/>
              </a:rPr>
              <a:t>繼承就像是生活中，子女繼承父母的財產一樣。</a:t>
            </a:r>
            <a:endParaRPr lang="en-US" altLang="zh-TW" dirty="0"/>
          </a:p>
          <a:p>
            <a:pPr lvl="2"/>
            <a:r>
              <a:rPr lang="en-US" altLang="zh-TW" dirty="0"/>
              <a:t>Class - </a:t>
            </a:r>
            <a:r>
              <a:rPr lang="en-US" altLang="zh-TW" dirty="0" err="1"/>
              <a:t>Lab_location</a:t>
            </a:r>
            <a:r>
              <a:rPr lang="zh-TW" altLang="en-US" dirty="0"/>
              <a:t> 是位置</a:t>
            </a:r>
            <a:endParaRPr lang="en-US" altLang="zh-TW" dirty="0"/>
          </a:p>
          <a:p>
            <a:pPr lvl="2"/>
            <a:r>
              <a:rPr lang="en-US" altLang="zh-TW" dirty="0"/>
              <a:t>Class - </a:t>
            </a:r>
            <a:r>
              <a:rPr lang="en-US" altLang="zh-TW" dirty="0" err="1"/>
              <a:t>Lab_student</a:t>
            </a:r>
            <a:r>
              <a:rPr lang="en-US" altLang="zh-TW" dirty="0"/>
              <a:t> </a:t>
            </a:r>
            <a:r>
              <a:rPr lang="zh-TW" altLang="en-US" dirty="0"/>
              <a:t>繼承</a:t>
            </a:r>
            <a:r>
              <a:rPr lang="en-US" altLang="zh-TW" dirty="0" err="1"/>
              <a:t>Lab_location</a:t>
            </a:r>
            <a:r>
              <a:rPr lang="zh-TW" altLang="en-US" dirty="0"/>
              <a:t>的物件</a:t>
            </a:r>
            <a:endParaRPr lang="en-US" altLang="zh-TW" dirty="0"/>
          </a:p>
          <a:p>
            <a:pPr lvl="2"/>
            <a:r>
              <a:rPr lang="en-US" altLang="zh-TW" dirty="0"/>
              <a:t>super().__</a:t>
            </a:r>
            <a:r>
              <a:rPr lang="en-US" altLang="zh-TW" dirty="0" err="1"/>
              <a:t>init</a:t>
            </a:r>
            <a:r>
              <a:rPr lang="en-US" altLang="zh-TW" dirty="0"/>
              <a:t>__()</a:t>
            </a:r>
            <a:r>
              <a:rPr lang="zh-TW" altLang="en-US" dirty="0"/>
              <a:t> 繼承</a:t>
            </a:r>
            <a:r>
              <a:rPr lang="en-US" altLang="zh-TW" dirty="0" err="1"/>
              <a:t>Lab_location</a:t>
            </a:r>
            <a:r>
              <a:rPr lang="zh-TW" altLang="en-US" dirty="0"/>
              <a:t> 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6FD93D2-555F-014E-3FAB-D1BDE524B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055" y="1880929"/>
            <a:ext cx="5506218" cy="370574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B031550-4AB9-B3AD-73C0-8A57BCC5D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55" y="5706200"/>
            <a:ext cx="1952898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10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48188" cy="4525963"/>
          </a:xfrm>
        </p:spPr>
        <p:txBody>
          <a:bodyPr/>
          <a:lstStyle/>
          <a:p>
            <a:r>
              <a:rPr lang="zh-TW" altLang="en-US" dirty="0"/>
              <a:t>封裝</a:t>
            </a:r>
            <a:endParaRPr lang="en-US" altLang="zh-TW" dirty="0"/>
          </a:p>
          <a:p>
            <a:pPr lvl="1"/>
            <a:r>
              <a:rPr lang="zh-TW" altLang="en-US" b="0" i="0" dirty="0">
                <a:effectLst/>
                <a:latin typeface="-apple-system"/>
              </a:rPr>
              <a:t>隱藏程式實現細節只保留下接口，使程式容易模組化</a:t>
            </a:r>
            <a:endParaRPr lang="en-US" altLang="zh-TW" dirty="0"/>
          </a:p>
          <a:p>
            <a:pPr lvl="2"/>
            <a:r>
              <a:rPr lang="zh-TW" altLang="en-US" dirty="0"/>
              <a:t>先將</a:t>
            </a:r>
            <a:r>
              <a:rPr lang="en-US" altLang="zh-TW" dirty="0"/>
              <a:t>student1 </a:t>
            </a:r>
            <a:r>
              <a:rPr lang="zh-TW" altLang="en-US" dirty="0"/>
              <a:t>變成</a:t>
            </a:r>
            <a:r>
              <a:rPr lang="en-US" altLang="zh-TW" dirty="0" err="1"/>
              <a:t>Lab_student</a:t>
            </a:r>
            <a:r>
              <a:rPr lang="zh-TW" altLang="en-US" dirty="0"/>
              <a:t>的物件形式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 err="1"/>
              <a:t>student_name</a:t>
            </a:r>
            <a:r>
              <a:rPr lang="zh-TW" altLang="en-US" dirty="0"/>
              <a:t>的時候會觸發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/>
              <a:t>crime</a:t>
            </a:r>
            <a:r>
              <a:rPr lang="zh-TW" altLang="en-US" dirty="0"/>
              <a:t>的時候會觸發</a:t>
            </a:r>
            <a:endParaRPr lang="en-US" altLang="zh-TW" dirty="0"/>
          </a:p>
          <a:p>
            <a:pPr lvl="2"/>
            <a:r>
              <a:rPr lang="zh-TW" altLang="en-US" dirty="0"/>
              <a:t>呼叫</a:t>
            </a:r>
            <a:r>
              <a:rPr lang="en-US" altLang="zh-TW" dirty="0"/>
              <a:t>__</a:t>
            </a:r>
            <a:r>
              <a:rPr lang="en-US" altLang="zh-TW" dirty="0" err="1"/>
              <a:t>no_crime</a:t>
            </a:r>
            <a:r>
              <a:rPr lang="zh-TW" altLang="en-US" dirty="0"/>
              <a:t>不會觸發</a:t>
            </a:r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03861D4-6499-0C81-6712-9B235C1FA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2350" y="631731"/>
            <a:ext cx="3502639" cy="463691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7667032-52B2-E2B1-5D14-F5A4142F7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86" y="5442404"/>
            <a:ext cx="5580127" cy="105999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FBF12B5-0B7B-B35D-A0B7-92D98943AFF2}"/>
              </a:ext>
            </a:extLst>
          </p:cNvPr>
          <p:cNvSpPr/>
          <p:nvPr/>
        </p:nvSpPr>
        <p:spPr>
          <a:xfrm>
            <a:off x="9093201" y="3073201"/>
            <a:ext cx="161364" cy="212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407DA9E-474C-1FC0-5AD6-306AD35195C7}"/>
              </a:ext>
            </a:extLst>
          </p:cNvPr>
          <p:cNvSpPr/>
          <p:nvPr/>
        </p:nvSpPr>
        <p:spPr>
          <a:xfrm>
            <a:off x="9093200" y="3077765"/>
            <a:ext cx="191247" cy="212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4F3E7EA-E713-79AD-7A32-CF8C918B6DCF}"/>
              </a:ext>
            </a:extLst>
          </p:cNvPr>
          <p:cNvCxnSpPr/>
          <p:nvPr/>
        </p:nvCxnSpPr>
        <p:spPr>
          <a:xfrm flipH="1">
            <a:off x="7972612" y="3239247"/>
            <a:ext cx="11205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10CACC92-82A7-CB3E-40A5-AD57D19D5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868549"/>
              </p:ext>
            </p:extLst>
          </p:nvPr>
        </p:nvGraphicFramePr>
        <p:xfrm>
          <a:off x="7369544" y="3114541"/>
          <a:ext cx="755204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zh-TW" alt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私有變數</a:t>
                      </a:r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36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08800" cy="4525963"/>
          </a:xfrm>
        </p:spPr>
        <p:txBody>
          <a:bodyPr/>
          <a:lstStyle/>
          <a:p>
            <a:r>
              <a:rPr lang="zh-TW" altLang="en-US" dirty="0"/>
              <a:t>多型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多型指的是一類的事物有多種型態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2"/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A1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、</a:t>
            </a:r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A2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、</a:t>
            </a:r>
            <a:r>
              <a:rPr lang="en-US" altLang="zh-TW" dirty="0">
                <a:solidFill>
                  <a:srgbClr val="292929"/>
                </a:solidFill>
                <a:latin typeface="source-serif-pro"/>
              </a:rPr>
              <a:t>A3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都有</a:t>
            </a:r>
            <a:r>
              <a:rPr lang="en-US" altLang="zh-TW" dirty="0" err="1">
                <a:solidFill>
                  <a:srgbClr val="292929"/>
                </a:solidFill>
                <a:latin typeface="source-serif-pro"/>
              </a:rPr>
              <a:t>leb_detail</a:t>
            </a:r>
            <a:r>
              <a:rPr lang="zh-TW" altLang="en-US" dirty="0">
                <a:solidFill>
                  <a:srgbClr val="292929"/>
                </a:solidFill>
                <a:latin typeface="source-serif-pro"/>
              </a:rPr>
              <a:t>的方式</a:t>
            </a:r>
            <a:endParaRPr lang="en-US" altLang="zh-TW" dirty="0">
              <a:solidFill>
                <a:srgbClr val="292929"/>
              </a:solidFill>
              <a:latin typeface="source-serif-pro"/>
            </a:endParaRPr>
          </a:p>
          <a:p>
            <a:pPr lvl="2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呼叫出來的結果都不同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E0FF349-432B-B0C1-0168-0439F5009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329" y="53788"/>
            <a:ext cx="3079773" cy="52326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22ABDC8-8550-A114-1B5B-E258ADA15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427" y="5792742"/>
            <a:ext cx="1991003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34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6388524-21E4-06DB-8161-D6CC28F9F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08800" cy="4525963"/>
          </a:xfrm>
        </p:spPr>
        <p:txBody>
          <a:bodyPr/>
          <a:lstStyle/>
          <a:p>
            <a:r>
              <a:rPr lang="zh-TW" altLang="en-US" dirty="0"/>
              <a:t>多型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292929"/>
                </a:solidFill>
                <a:effectLst/>
                <a:latin typeface="source-serif-pro"/>
              </a:rPr>
              <a:t>多型指的是一類的事物有多種型態</a:t>
            </a:r>
            <a:endParaRPr lang="en-US" altLang="zh-TW" b="0" i="0" dirty="0">
              <a:solidFill>
                <a:srgbClr val="292929"/>
              </a:solidFill>
              <a:effectLst/>
              <a:latin typeface="source-serif-pro"/>
            </a:endParaRPr>
          </a:p>
          <a:p>
            <a:pPr lvl="2"/>
            <a:r>
              <a:rPr lang="zh-TW" altLang="en-US" dirty="0"/>
              <a:t>同樣呼叫</a:t>
            </a:r>
            <a:r>
              <a:rPr lang="en-US" altLang="zh-TW" dirty="0" err="1"/>
              <a:t>Lab_student</a:t>
            </a:r>
            <a:r>
              <a:rPr lang="en-US" altLang="zh-TW" dirty="0"/>
              <a:t> </a:t>
            </a:r>
            <a:r>
              <a:rPr lang="zh-TW" altLang="en-US" dirty="0"/>
              <a:t>但可以不同型態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B1C0BD7-2490-7808-D46E-5A57F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OOP</a:t>
            </a:r>
            <a:r>
              <a:rPr lang="en-US" altLang="zh-TW" sz="2400" dirty="0"/>
              <a:t>(</a:t>
            </a:r>
            <a:r>
              <a:rPr lang="en-US" altLang="zh-TW" sz="2400" b="1" i="0" dirty="0">
                <a:effectLst/>
                <a:latin typeface="Muli"/>
              </a:rPr>
              <a:t>Object-Oriented Programming)</a:t>
            </a:r>
            <a:r>
              <a:rPr lang="zh-TW" altLang="en-US" b="1" i="0" dirty="0">
                <a:effectLst/>
                <a:latin typeface="Muli"/>
              </a:rPr>
              <a:t>物件導向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A816C54-A9A1-2789-2F2A-E84D39E2F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0" y="1600201"/>
            <a:ext cx="3867690" cy="396295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714F014-AA31-79B5-565B-3CA43C50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0" y="5783216"/>
            <a:ext cx="1000265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8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FB6397-704C-0D39-2E4D-76C44DB8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67FC31-42EB-3AB7-5311-D7C361428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542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5264B2C-619C-181C-CC74-41073878D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r>
              <a:rPr lang="zh-TW" altLang="en-US" dirty="0"/>
              <a:t>類別</a:t>
            </a:r>
            <a:endParaRPr lang="en-US" altLang="zh-TW" dirty="0"/>
          </a:p>
          <a:p>
            <a:pPr lvl="1"/>
            <a:r>
              <a:rPr lang="en-US" altLang="zh-TW" dirty="0"/>
              <a:t>Object </a:t>
            </a:r>
            <a:r>
              <a:rPr lang="zh-TW" altLang="en-US" dirty="0"/>
              <a:t>物件</a:t>
            </a:r>
            <a:endParaRPr lang="en-US" altLang="zh-TW" dirty="0"/>
          </a:p>
          <a:p>
            <a:pPr lvl="1"/>
            <a:r>
              <a:rPr lang="en-US" altLang="zh-TW" dirty="0"/>
              <a:t>Attribute </a:t>
            </a:r>
            <a:r>
              <a:rPr lang="zh-TW" altLang="en-US" dirty="0"/>
              <a:t>屬性</a:t>
            </a:r>
            <a:endParaRPr lang="en-US" altLang="zh-TW" dirty="0"/>
          </a:p>
          <a:p>
            <a:pPr lvl="1"/>
            <a:r>
              <a:rPr lang="en-US" altLang="zh-TW" dirty="0"/>
              <a:t>Method </a:t>
            </a:r>
            <a:r>
              <a:rPr lang="zh-TW" altLang="en-US" dirty="0"/>
              <a:t>方法</a:t>
            </a:r>
            <a:endParaRPr lang="en-US" altLang="zh-TW" dirty="0"/>
          </a:p>
          <a:p>
            <a:pPr lvl="1"/>
            <a:r>
              <a:rPr lang="en-US" altLang="zh-TW" dirty="0"/>
              <a:t>Constructor </a:t>
            </a:r>
            <a:r>
              <a:rPr lang="zh-TW" altLang="en-US" dirty="0"/>
              <a:t>建構式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15E52A1-275E-E718-AF92-5D9F5C5DE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CEE56B-CF4C-D003-FAC5-599B0963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528" y="1417638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967381E-BF06-613C-503D-5FCB2623D382}"/>
              </a:ext>
            </a:extLst>
          </p:cNvPr>
          <p:cNvSpPr/>
          <p:nvPr/>
        </p:nvSpPr>
        <p:spPr>
          <a:xfrm>
            <a:off x="5948646" y="1353390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A116EBF6-FD82-0453-DE16-B04B9F1EEF9F}"/>
              </a:ext>
            </a:extLst>
          </p:cNvPr>
          <p:cNvCxnSpPr>
            <a:cxnSpLocks/>
          </p:cNvCxnSpPr>
          <p:nvPr/>
        </p:nvCxnSpPr>
        <p:spPr>
          <a:xfrm flipV="1">
            <a:off x="6991540" y="1150010"/>
            <a:ext cx="441327" cy="203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7FD53A1-BD6B-0127-3343-5998CB84A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805993"/>
              </p:ext>
            </p:extLst>
          </p:nvPr>
        </p:nvGraphicFramePr>
        <p:xfrm>
          <a:off x="7432867" y="1039953"/>
          <a:ext cx="755204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Class</a:t>
                      </a:r>
                      <a:r>
                        <a:rPr lang="zh-TW" altLang="en-US" sz="900" dirty="0"/>
                        <a:t>類別</a:t>
                      </a: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47CCFAEA-8E78-81FA-964D-0093215265E4}"/>
              </a:ext>
            </a:extLst>
          </p:cNvPr>
          <p:cNvSpPr/>
          <p:nvPr/>
        </p:nvSpPr>
        <p:spPr>
          <a:xfrm>
            <a:off x="5936693" y="4990170"/>
            <a:ext cx="4014130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4A74EE48-3FD7-1F47-7DA9-908B8A910A29}"/>
              </a:ext>
            </a:extLst>
          </p:cNvPr>
          <p:cNvCxnSpPr>
            <a:cxnSpLocks/>
          </p:cNvCxnSpPr>
          <p:nvPr/>
        </p:nvCxnSpPr>
        <p:spPr>
          <a:xfrm flipH="1">
            <a:off x="5498353" y="5085695"/>
            <a:ext cx="4383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表格 12">
            <a:extLst>
              <a:ext uri="{FF2B5EF4-FFF2-40B4-BE49-F238E27FC236}">
                <a16:creationId xmlns:a16="http://schemas.microsoft.com/office/drawing/2014/main" id="{0A6E4421-0E43-DF43-EF17-BF8E95461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210914"/>
              </p:ext>
            </p:extLst>
          </p:nvPr>
        </p:nvGraphicFramePr>
        <p:xfrm>
          <a:off x="4840940" y="4960936"/>
          <a:ext cx="872565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256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Object </a:t>
                      </a:r>
                      <a:r>
                        <a:rPr lang="zh-TW" altLang="en-US" sz="900" dirty="0"/>
                        <a:t>物件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368A527F-EAFD-86A9-B154-A863D30B77F8}"/>
              </a:ext>
            </a:extLst>
          </p:cNvPr>
          <p:cNvSpPr/>
          <p:nvPr/>
        </p:nvSpPr>
        <p:spPr>
          <a:xfrm>
            <a:off x="6185459" y="1619401"/>
            <a:ext cx="2833035" cy="175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4BF9AE5C-7726-1A93-3CD7-4F5924C9FA80}"/>
              </a:ext>
            </a:extLst>
          </p:cNvPr>
          <p:cNvCxnSpPr>
            <a:cxnSpLocks/>
          </p:cNvCxnSpPr>
          <p:nvPr/>
        </p:nvCxnSpPr>
        <p:spPr>
          <a:xfrm flipH="1" flipV="1">
            <a:off x="5826967" y="2058613"/>
            <a:ext cx="358492" cy="239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B4886667-4DD4-147C-81F0-0D731E24A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759667"/>
              </p:ext>
            </p:extLst>
          </p:nvPr>
        </p:nvGraphicFramePr>
        <p:xfrm>
          <a:off x="5235583" y="1869771"/>
          <a:ext cx="755204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204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427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Constructor </a:t>
                      </a:r>
                      <a:r>
                        <a:rPr lang="zh-TW" altLang="en-US" sz="900" dirty="0"/>
                        <a:t>建構式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CBE2D0CF-DB0E-1E7E-701E-4E32DFCE6E70}"/>
              </a:ext>
            </a:extLst>
          </p:cNvPr>
          <p:cNvSpPr/>
          <p:nvPr/>
        </p:nvSpPr>
        <p:spPr>
          <a:xfrm>
            <a:off x="6185459" y="3421285"/>
            <a:ext cx="2498353" cy="8589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B67EB80-78C4-E158-07AA-7E480F14C2B8}"/>
              </a:ext>
            </a:extLst>
          </p:cNvPr>
          <p:cNvSpPr/>
          <p:nvPr/>
        </p:nvSpPr>
        <p:spPr>
          <a:xfrm>
            <a:off x="6183690" y="4320220"/>
            <a:ext cx="5468370" cy="5208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7378FD98-3146-5A25-059F-FF000D30641D}"/>
              </a:ext>
            </a:extLst>
          </p:cNvPr>
          <p:cNvCxnSpPr>
            <a:cxnSpLocks/>
          </p:cNvCxnSpPr>
          <p:nvPr/>
        </p:nvCxnSpPr>
        <p:spPr>
          <a:xfrm flipH="1">
            <a:off x="5713505" y="3872472"/>
            <a:ext cx="470185" cy="687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F58B0791-2AA8-E08A-608A-5BE28C16E605}"/>
              </a:ext>
            </a:extLst>
          </p:cNvPr>
          <p:cNvCxnSpPr>
            <a:cxnSpLocks/>
          </p:cNvCxnSpPr>
          <p:nvPr/>
        </p:nvCxnSpPr>
        <p:spPr>
          <a:xfrm flipH="1" flipV="1">
            <a:off x="5713505" y="4090287"/>
            <a:ext cx="470185" cy="4903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0731FE54-4671-00BF-F395-F3D795060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953557"/>
              </p:ext>
            </p:extLst>
          </p:nvPr>
        </p:nvGraphicFramePr>
        <p:xfrm>
          <a:off x="5017055" y="3889469"/>
          <a:ext cx="1034123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4123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dirty="0"/>
                        <a:t>Method </a:t>
                      </a:r>
                      <a:r>
                        <a:rPr lang="zh-TW" altLang="en-US" sz="900" dirty="0"/>
                        <a:t>方法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D5950E1D-FEC1-3CCA-11DE-0C51A919C009}"/>
              </a:ext>
            </a:extLst>
          </p:cNvPr>
          <p:cNvCxnSpPr>
            <a:cxnSpLocks/>
          </p:cNvCxnSpPr>
          <p:nvPr/>
        </p:nvCxnSpPr>
        <p:spPr>
          <a:xfrm flipH="1">
            <a:off x="5510306" y="5291883"/>
            <a:ext cx="4383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57D095D1-BA0F-79FA-CCFC-B1893BA21AD2}"/>
              </a:ext>
            </a:extLst>
          </p:cNvPr>
          <p:cNvSpPr/>
          <p:nvPr/>
        </p:nvSpPr>
        <p:spPr>
          <a:xfrm>
            <a:off x="5936693" y="5236982"/>
            <a:ext cx="1402413" cy="136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graphicFrame>
        <p:nvGraphicFramePr>
          <p:cNvPr id="21" name="表格 12">
            <a:extLst>
              <a:ext uri="{FF2B5EF4-FFF2-40B4-BE49-F238E27FC236}">
                <a16:creationId xmlns:a16="http://schemas.microsoft.com/office/drawing/2014/main" id="{A25F8422-A065-66B4-9B50-52D057C82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276107"/>
              </p:ext>
            </p:extLst>
          </p:nvPr>
        </p:nvGraphicFramePr>
        <p:xfrm>
          <a:off x="4740620" y="5180842"/>
          <a:ext cx="872565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2565">
                  <a:extLst>
                    <a:ext uri="{9D8B030D-6E8A-4147-A177-3AD203B41FA5}">
                      <a16:colId xmlns:a16="http://schemas.microsoft.com/office/drawing/2014/main" val="3208927664"/>
                    </a:ext>
                  </a:extLst>
                </a:gridCol>
              </a:tblGrid>
              <a:tr h="211965">
                <a:tc>
                  <a:txBody>
                    <a:bodyPr/>
                    <a:lstStyle/>
                    <a:p>
                      <a:r>
                        <a:rPr lang="en-US" altLang="zh-TW" sz="900" dirty="0"/>
                        <a:t>Attribute </a:t>
                      </a:r>
                      <a:r>
                        <a:rPr lang="zh-TW" altLang="en-US" sz="900" dirty="0"/>
                        <a:t>屬性</a:t>
                      </a:r>
                    </a:p>
                    <a:p>
                      <a:endParaRPr lang="zh-TW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0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6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59294" cy="4525963"/>
          </a:xfrm>
        </p:spPr>
        <p:txBody>
          <a:bodyPr/>
          <a:lstStyle/>
          <a:p>
            <a:r>
              <a:rPr lang="en-US" altLang="zh-TW" dirty="0"/>
              <a:t>Class</a:t>
            </a:r>
            <a:r>
              <a:rPr lang="zh-TW" altLang="en-US" dirty="0"/>
              <a:t>類別</a:t>
            </a:r>
            <a:endParaRPr lang="en-US" altLang="zh-TW" dirty="0"/>
          </a:p>
          <a:p>
            <a:pPr lvl="1"/>
            <a:r>
              <a:rPr lang="zh-TW" altLang="en-US" dirty="0"/>
              <a:t>命名建議原則</a:t>
            </a:r>
            <a:r>
              <a:rPr lang="en-US" altLang="zh-TW" dirty="0"/>
              <a:t>:</a:t>
            </a:r>
            <a:r>
              <a:rPr lang="zh-TW" altLang="en-US" dirty="0"/>
              <a:t>單字字首大寫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42669" y="1771743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1542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026212" cy="4525963"/>
          </a:xfrm>
        </p:spPr>
        <p:txBody>
          <a:bodyPr/>
          <a:lstStyle/>
          <a:p>
            <a:r>
              <a:rPr lang="en-US" altLang="zh-TW" dirty="0"/>
              <a:t>Object </a:t>
            </a:r>
            <a:r>
              <a:rPr lang="zh-TW" altLang="en-US" dirty="0"/>
              <a:t>物件</a:t>
            </a:r>
            <a:endParaRPr lang="en-US" altLang="zh-TW" dirty="0"/>
          </a:p>
          <a:p>
            <a:pPr lvl="1"/>
            <a:r>
              <a:rPr lang="zh-TW" altLang="en-US" dirty="0"/>
              <a:t>透過</a:t>
            </a:r>
            <a:r>
              <a:rPr lang="en-US" altLang="zh-TW" dirty="0"/>
              <a:t>Class</a:t>
            </a:r>
            <a:r>
              <a:rPr lang="zh-TW" altLang="en-US" dirty="0"/>
              <a:t>建立實體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30717" y="5393484"/>
            <a:ext cx="4008154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59578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157694" cy="4525963"/>
          </a:xfrm>
        </p:spPr>
        <p:txBody>
          <a:bodyPr/>
          <a:lstStyle/>
          <a:p>
            <a:r>
              <a:rPr lang="en-US" altLang="zh-TW" dirty="0"/>
              <a:t>Attribute </a:t>
            </a:r>
            <a:r>
              <a:rPr lang="zh-TW" altLang="en-US" dirty="0"/>
              <a:t>屬性</a:t>
            </a:r>
            <a:endParaRPr lang="en-US" altLang="zh-TW" dirty="0"/>
          </a:p>
          <a:p>
            <a:pPr lvl="1"/>
            <a:r>
              <a:rPr lang="zh-TW" altLang="en-US" dirty="0"/>
              <a:t>放置物件的資料</a:t>
            </a:r>
            <a:endParaRPr lang="en-US" altLang="zh-TW" dirty="0"/>
          </a:p>
          <a:p>
            <a:pPr lvl="1"/>
            <a:r>
              <a:rPr lang="zh-TW" altLang="en-US" b="0" i="0" dirty="0">
                <a:solidFill>
                  <a:srgbClr val="000000"/>
                </a:solidFill>
                <a:effectLst/>
                <a:latin typeface="Lora" pitchFamily="2" charset="0"/>
              </a:rPr>
              <a:t>建立物件後，才可進行屬性值的設定</a:t>
            </a:r>
            <a:endParaRPr lang="en-US" altLang="zh-TW" b="0" i="0" dirty="0">
              <a:solidFill>
                <a:srgbClr val="000000"/>
              </a:solidFill>
              <a:effectLst/>
              <a:latin typeface="Lora" pitchFamily="2" charset="0"/>
            </a:endParaRPr>
          </a:p>
          <a:p>
            <a:pPr lvl="1"/>
            <a:r>
              <a:rPr lang="zh-TW" altLang="en-US" b="0" i="0" dirty="0">
                <a:solidFill>
                  <a:srgbClr val="000000"/>
                </a:solidFill>
                <a:effectLst/>
                <a:latin typeface="Lora" pitchFamily="2" charset="0"/>
              </a:rPr>
              <a:t>建議使用建構式來進行屬性值的設定</a:t>
            </a:r>
            <a:endParaRPr lang="en-US" altLang="zh-TW" sz="5400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5A174B5-941C-991E-B473-076B2E7B95B7}"/>
              </a:ext>
            </a:extLst>
          </p:cNvPr>
          <p:cNvSpPr/>
          <p:nvPr/>
        </p:nvSpPr>
        <p:spPr>
          <a:xfrm>
            <a:off x="5917832" y="5587720"/>
            <a:ext cx="1475062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30940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99268" cy="4525963"/>
          </a:xfrm>
        </p:spPr>
        <p:txBody>
          <a:bodyPr/>
          <a:lstStyle/>
          <a:p>
            <a:r>
              <a:rPr lang="en-US" altLang="zh-TW" dirty="0"/>
              <a:t>Method </a:t>
            </a:r>
            <a:r>
              <a:rPr lang="zh-TW" altLang="en-US" dirty="0"/>
              <a:t>方法</a:t>
            </a:r>
            <a:endParaRPr lang="en-US" altLang="zh-TW" dirty="0"/>
          </a:p>
          <a:p>
            <a:pPr lvl="1"/>
            <a:r>
              <a:rPr lang="zh-TW" altLang="en-US" dirty="0"/>
              <a:t>與函式</a:t>
            </a:r>
            <a:r>
              <a:rPr lang="en-US" altLang="zh-TW" dirty="0"/>
              <a:t>(function)</a:t>
            </a:r>
            <a:r>
              <a:rPr lang="zh-TW" altLang="en-US" dirty="0"/>
              <a:t>很類似 都是</a:t>
            </a:r>
            <a:r>
              <a:rPr lang="en-US" altLang="zh-TW" dirty="0"/>
              <a:t>def </a:t>
            </a:r>
            <a:r>
              <a:rPr lang="zh-TW" altLang="en-US" dirty="0"/>
              <a:t>開頭 但必須攜帶</a:t>
            </a:r>
            <a:r>
              <a:rPr lang="en-US" altLang="zh-TW" dirty="0"/>
              <a:t>self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6205634" y="3802335"/>
            <a:ext cx="5376766" cy="15167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2664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665694" cy="4525963"/>
          </a:xfrm>
        </p:spPr>
        <p:txBody>
          <a:bodyPr/>
          <a:lstStyle/>
          <a:p>
            <a:r>
              <a:rPr lang="en-US" altLang="zh-TW" dirty="0"/>
              <a:t>Method </a:t>
            </a:r>
            <a:r>
              <a:rPr lang="zh-TW" altLang="en-US" dirty="0"/>
              <a:t>方法和 </a:t>
            </a:r>
            <a:r>
              <a:rPr lang="en-US" altLang="zh-TW" dirty="0"/>
              <a:t>function</a:t>
            </a:r>
            <a:r>
              <a:rPr lang="zh-TW" altLang="en-US" dirty="0"/>
              <a:t> 函式差異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是定義在</a:t>
            </a:r>
            <a:r>
              <a:rPr lang="en-US" altLang="zh-TW" dirty="0"/>
              <a:t>class</a:t>
            </a:r>
            <a:r>
              <a:rPr lang="zh-TW" altLang="en-US" dirty="0"/>
              <a:t>外面的 </a:t>
            </a:r>
            <a:r>
              <a:rPr lang="en-US" altLang="zh-TW" dirty="0"/>
              <a:t>Method</a:t>
            </a:r>
            <a:r>
              <a:rPr lang="zh-TW" altLang="en-US" dirty="0"/>
              <a:t>定義在</a:t>
            </a:r>
            <a:r>
              <a:rPr lang="en-US" altLang="zh-TW" dirty="0"/>
              <a:t>class</a:t>
            </a:r>
            <a:r>
              <a:rPr lang="zh-TW" altLang="en-US" dirty="0"/>
              <a:t>內部的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是所有地方可以使用 </a:t>
            </a:r>
            <a:r>
              <a:rPr lang="en-US" altLang="zh-TW" dirty="0"/>
              <a:t>Method</a:t>
            </a:r>
            <a:r>
              <a:rPr lang="zh-TW" altLang="en-US" dirty="0"/>
              <a:t>限定使用</a:t>
            </a:r>
            <a:endParaRPr lang="en-US" altLang="zh-TW" dirty="0"/>
          </a:p>
          <a:p>
            <a:pPr lvl="1"/>
            <a:r>
              <a:rPr lang="en-US" altLang="zh-TW" dirty="0"/>
              <a:t>Function</a:t>
            </a:r>
            <a:r>
              <a:rPr lang="zh-TW" altLang="en-US" dirty="0"/>
              <a:t>只能使用帶進來的變數或是全域變數 </a:t>
            </a:r>
            <a:r>
              <a:rPr lang="en-US" altLang="zh-TW" dirty="0"/>
              <a:t>	</a:t>
            </a:r>
            <a:r>
              <a:rPr lang="zh-TW" altLang="en-US" dirty="0"/>
              <a:t>       </a:t>
            </a:r>
            <a:r>
              <a:rPr lang="en-US" altLang="zh-TW" dirty="0"/>
              <a:t>Method</a:t>
            </a:r>
            <a:r>
              <a:rPr lang="zh-TW" altLang="en-US" dirty="0"/>
              <a:t>可以使用帶進來的變數和</a:t>
            </a:r>
            <a:r>
              <a:rPr lang="en-US" altLang="zh-TW" dirty="0"/>
              <a:t>class</a:t>
            </a:r>
            <a:r>
              <a:rPr lang="zh-TW" altLang="en-US" dirty="0"/>
              <a:t>的所有變數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69D1EF0-5A50-9BAC-0B95-411FCFF62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048" y="1647576"/>
            <a:ext cx="3496163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18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77224" cy="4525963"/>
          </a:xfrm>
        </p:spPr>
        <p:txBody>
          <a:bodyPr/>
          <a:lstStyle/>
          <a:p>
            <a:r>
              <a:rPr lang="en-US" altLang="zh-TW" dirty="0"/>
              <a:t>Constructor </a:t>
            </a:r>
            <a:r>
              <a:rPr lang="zh-TW" altLang="en-US" dirty="0"/>
              <a:t>建構式</a:t>
            </a:r>
            <a:endParaRPr lang="en-US" altLang="zh-TW" dirty="0"/>
          </a:p>
          <a:p>
            <a:pPr lvl="1"/>
            <a:r>
              <a:rPr lang="zh-TW" altLang="en-US" dirty="0"/>
              <a:t>建立物件時會自動執行</a:t>
            </a:r>
            <a:r>
              <a:rPr lang="en-US" altLang="zh-TW" dirty="0"/>
              <a:t>__</a:t>
            </a:r>
            <a:r>
              <a:rPr lang="en-US" altLang="zh-TW" dirty="0" err="1"/>
              <a:t>init</a:t>
            </a:r>
            <a:r>
              <a:rPr lang="en-US" altLang="zh-TW" dirty="0"/>
              <a:t>__</a:t>
            </a:r>
          </a:p>
          <a:p>
            <a:pPr lvl="1"/>
            <a:r>
              <a:rPr lang="zh-TW" altLang="en-US" dirty="0"/>
              <a:t>於建構式中初始化物件的屬性值</a:t>
            </a:r>
            <a:endParaRPr lang="en-US" altLang="zh-TW" dirty="0"/>
          </a:p>
          <a:p>
            <a:pPr lvl="1"/>
            <a:r>
              <a:rPr lang="zh-TW" altLang="en-US" dirty="0"/>
              <a:t>需使用</a:t>
            </a:r>
            <a:r>
              <a:rPr lang="en-US" altLang="zh-TW" dirty="0"/>
              <a:t>self</a:t>
            </a:r>
            <a:r>
              <a:rPr lang="zh-TW" altLang="en-US" dirty="0"/>
              <a:t>並用</a:t>
            </a:r>
            <a:r>
              <a:rPr lang="en-US" altLang="zh-TW" dirty="0"/>
              <a:t>.</a:t>
            </a:r>
            <a:r>
              <a:rPr lang="zh-TW" altLang="en-US" dirty="0"/>
              <a:t>隔開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6223563" y="2022754"/>
            <a:ext cx="2860672" cy="1766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16404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397DFCA-3180-F1D9-AEA4-3BA72C1F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33069" cy="4525963"/>
          </a:xfrm>
        </p:spPr>
        <p:txBody>
          <a:bodyPr/>
          <a:lstStyle/>
          <a:p>
            <a:r>
              <a:rPr lang="en-US" altLang="zh-TW" dirty="0"/>
              <a:t>Constructor </a:t>
            </a:r>
            <a:r>
              <a:rPr lang="zh-TW" altLang="en-US" dirty="0"/>
              <a:t>建構式 </a:t>
            </a:r>
            <a:r>
              <a:rPr lang="en-US" altLang="zh-TW" dirty="0"/>
              <a:t>-</a:t>
            </a:r>
            <a:r>
              <a:rPr lang="zh-TW" altLang="en-US" dirty="0"/>
              <a:t> </a:t>
            </a:r>
            <a:r>
              <a:rPr lang="en-US" altLang="zh-TW" dirty="0"/>
              <a:t>self</a:t>
            </a:r>
          </a:p>
          <a:p>
            <a:pPr lvl="1"/>
            <a:r>
              <a:rPr lang="en-US" altLang="zh-TW" dirty="0"/>
              <a:t>self</a:t>
            </a:r>
            <a:r>
              <a:rPr lang="zh-TW" altLang="en-US" dirty="0"/>
              <a:t>代表這個物件</a:t>
            </a:r>
            <a:endParaRPr lang="en-US" altLang="zh-TW" dirty="0"/>
          </a:p>
          <a:p>
            <a:pPr lvl="2"/>
            <a:r>
              <a:rPr lang="zh-TW" altLang="en-US" dirty="0"/>
              <a:t>不太正確但好理解說法</a:t>
            </a:r>
            <a:r>
              <a:rPr lang="en-US" altLang="zh-TW" dirty="0"/>
              <a:t>:</a:t>
            </a:r>
          </a:p>
          <a:p>
            <a:pPr lvl="3"/>
            <a:r>
              <a:rPr lang="zh-TW" altLang="en-US" dirty="0"/>
              <a:t>這個</a:t>
            </a:r>
            <a:r>
              <a:rPr lang="en-US" altLang="zh-TW" dirty="0"/>
              <a:t>Class</a:t>
            </a:r>
            <a:r>
              <a:rPr lang="zh-TW" altLang="en-US" dirty="0"/>
              <a:t>的全域變數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165419C-DC03-E2C1-63BF-CBDEE3D1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E20D85-8650-6410-10F2-80326CB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04" y="1818061"/>
            <a:ext cx="5673532" cy="44373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E7BACB0-32DF-FB4A-8096-78E241BB41E4}"/>
              </a:ext>
            </a:extLst>
          </p:cNvPr>
          <p:cNvSpPr/>
          <p:nvPr/>
        </p:nvSpPr>
        <p:spPr>
          <a:xfrm>
            <a:off x="5942669" y="1771743"/>
            <a:ext cx="1054847" cy="23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5680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C22409-DBDC-1D5A-73BB-D44BBC3C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701E3EE-00F3-8386-F935-0250A9E9F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312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5980EE0-2358-EAA4-FF5A-217EEB2C5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參考範例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C9AA8A88-56DD-0365-D036-0A01C2B2053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4147671" cy="145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lang="zh-TW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lang="en-US" altLang="en-US" sz="2800" kern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hlinkClick r:id="rId7"/>
              </a:rPr>
              <a:t>140.125.21.65:500</a:t>
            </a:r>
            <a:endParaRPr lang="en-US" altLang="zh-TW" dirty="0"/>
          </a:p>
          <a:p>
            <a:pPr lvl="1"/>
            <a:r>
              <a:rPr lang="zh-TW" altLang="en-US" dirty="0"/>
              <a:t>帳號</a:t>
            </a:r>
            <a:r>
              <a:rPr lang="en-US" altLang="zh-TW" dirty="0"/>
              <a:t>:VIP125</a:t>
            </a:r>
          </a:p>
          <a:p>
            <a:pPr lvl="1"/>
            <a:r>
              <a:rPr lang="zh-TW" altLang="en-US" dirty="0"/>
              <a:t>密碼</a:t>
            </a:r>
            <a:r>
              <a:rPr lang="en-US" altLang="zh-TW" dirty="0"/>
              <a:t>:Aa125125</a:t>
            </a:r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7EAB79E-211C-C8A2-AEBD-27F529A4B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741" y="714356"/>
            <a:ext cx="2674470" cy="231683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C8D1EF1-53B3-BE72-FECE-3AABEA2DE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5644" y="3145322"/>
            <a:ext cx="4844191" cy="243695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5DADD34-B8D9-7110-BF60-FC74F69958CF}"/>
              </a:ext>
            </a:extLst>
          </p:cNvPr>
          <p:cNvSpPr/>
          <p:nvPr/>
        </p:nvSpPr>
        <p:spPr>
          <a:xfrm>
            <a:off x="4956552" y="2450240"/>
            <a:ext cx="553754" cy="493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1734BC-1744-F139-F60A-DC9057148B71}"/>
              </a:ext>
            </a:extLst>
          </p:cNvPr>
          <p:cNvSpPr/>
          <p:nvPr/>
        </p:nvSpPr>
        <p:spPr>
          <a:xfrm>
            <a:off x="6178740" y="3929417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81E451-6379-D234-DFEB-55E6DB126B63}"/>
              </a:ext>
            </a:extLst>
          </p:cNvPr>
          <p:cNvSpPr/>
          <p:nvPr/>
        </p:nvSpPr>
        <p:spPr>
          <a:xfrm>
            <a:off x="7460692" y="3827676"/>
            <a:ext cx="1196224" cy="203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38B13633-55E0-44A7-79F9-0B4A44AF6537}"/>
              </a:ext>
            </a:extLst>
          </p:cNvPr>
          <p:cNvCxnSpPr>
            <a:cxnSpLocks/>
          </p:cNvCxnSpPr>
          <p:nvPr/>
        </p:nvCxnSpPr>
        <p:spPr>
          <a:xfrm>
            <a:off x="5117402" y="2943580"/>
            <a:ext cx="681007" cy="593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41BE27F-6543-0B72-3C84-8CF0177B056F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7374964" y="3929417"/>
            <a:ext cx="85728" cy="1377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44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53099" y="2310053"/>
            <a:ext cx="825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6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Q&amp;A</a:t>
            </a:r>
            <a:endParaRPr lang="zh-TW" altLang="en-US" sz="60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277AD6D699984449868855A3127D26A" ma:contentTypeVersion="2" ma:contentTypeDescription="建立新的文件。" ma:contentTypeScope="" ma:versionID="d206d76b95aea64cebf72c8064d6a23e">
  <xsd:schema xmlns:xsd="http://www.w3.org/2001/XMLSchema" xmlns:xs="http://www.w3.org/2001/XMLSchema" xmlns:p="http://schemas.microsoft.com/office/2006/metadata/properties" xmlns:ns2="61e34b9a-fb12-4ddc-a9fa-f1dfee28c312" targetNamespace="http://schemas.microsoft.com/office/2006/metadata/properties" ma:root="true" ma:fieldsID="27f13f092dc4eaf10accd9180c9bd89f" ns2:_="">
    <xsd:import namespace="61e34b9a-fb12-4ddc-a9fa-f1dfee28c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34b9a-fb12-4ddc-a9fa-f1dfee28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98627D-CABE-4AB1-BDAC-C770D74A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34b9a-fb12-4ddc-a9fa-f1dfee28c3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A718B8-1A8F-499C-90B3-D08D75F297B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1F5F3A0-F243-494C-AD09-AFF1E70A6A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4453</TotalTime>
  <Words>461</Words>
  <Application>Microsoft Office PowerPoint</Application>
  <PresentationFormat>寬螢幕</PresentationFormat>
  <Paragraphs>105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9" baseType="lpstr">
      <vt:lpstr>-apple-system</vt:lpstr>
      <vt:lpstr>Muli</vt:lpstr>
      <vt:lpstr>source-serif-pro</vt:lpstr>
      <vt:lpstr>微軟正黑體</vt:lpstr>
      <vt:lpstr>Arial</vt:lpstr>
      <vt:lpstr>Calibri</vt:lpstr>
      <vt:lpstr>Lora</vt:lpstr>
      <vt:lpstr>Times New Roman</vt:lpstr>
      <vt:lpstr>Office Theme</vt:lpstr>
      <vt:lpstr>Python 基礎教學-物件導向</vt:lpstr>
      <vt:lpstr>Python 基礎教學</vt:lpstr>
      <vt:lpstr>OOP</vt:lpstr>
      <vt:lpstr>OOP(Object-Oriented Programming)物件導向</vt:lpstr>
      <vt:lpstr>OOP(Object-Oriented Programming)物件導向</vt:lpstr>
      <vt:lpstr>OOP(Object-Oriented Programming)物件導向</vt:lpstr>
      <vt:lpstr>OOP(Object-Oriented Programming)物件導向</vt:lpstr>
      <vt:lpstr>OOP(Object-Oriented Programming)物件導向</vt:lpstr>
      <vt:lpstr>Class</vt:lpstr>
      <vt:lpstr>Class</vt:lpstr>
      <vt:lpstr>Class</vt:lpstr>
      <vt:lpstr>Class</vt:lpstr>
      <vt:lpstr>Class</vt:lpstr>
      <vt:lpstr>Class</vt:lpstr>
      <vt:lpstr>Class</vt:lpstr>
      <vt:lpstr>Class</vt:lpstr>
      <vt:lpstr>Class</vt:lpstr>
      <vt:lpstr>參考範例</vt:lpstr>
      <vt:lpstr>參考範例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176</cp:revision>
  <dcterms:created xsi:type="dcterms:W3CDTF">2019-06-26T06:06:21Z</dcterms:created>
  <dcterms:modified xsi:type="dcterms:W3CDTF">2023-07-12T07:10:05Z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0x0101005277AD6D699984449868855A3127D26A</vt:lpwstr>
  </property>
</Properties>
</file>