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256" r:id="rId5"/>
    <p:sldId id="259" r:id="rId6"/>
    <p:sldId id="284" r:id="rId7"/>
    <p:sldId id="264" r:id="rId8"/>
    <p:sldId id="265" r:id="rId9"/>
    <p:sldId id="285" r:id="rId10"/>
    <p:sldId id="286" r:id="rId11"/>
    <p:sldId id="267" r:id="rId12"/>
    <p:sldId id="287" r:id="rId13"/>
    <p:sldId id="266" r:id="rId14"/>
    <p:sldId id="268" r:id="rId15"/>
    <p:sldId id="269" r:id="rId16"/>
    <p:sldId id="271" r:id="rId17"/>
    <p:sldId id="270" r:id="rId18"/>
    <p:sldId id="272" r:id="rId19"/>
    <p:sldId id="273" r:id="rId20"/>
    <p:sldId id="277" r:id="rId21"/>
    <p:sldId id="279" r:id="rId22"/>
    <p:sldId id="280" r:id="rId23"/>
    <p:sldId id="281" r:id="rId24"/>
    <p:sldId id="283" r:id="rId25"/>
    <p:sldId id="282" r:id="rId26"/>
    <p:sldId id="275" r:id="rId27"/>
    <p:sldId id="258" r:id="rId2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256"/>
            <p14:sldId id="259"/>
            <p14:sldId id="284"/>
            <p14:sldId id="264"/>
            <p14:sldId id="265"/>
            <p14:sldId id="285"/>
            <p14:sldId id="286"/>
            <p14:sldId id="267"/>
            <p14:sldId id="287"/>
            <p14:sldId id="266"/>
            <p14:sldId id="268"/>
            <p14:sldId id="269"/>
            <p14:sldId id="271"/>
            <p14:sldId id="270"/>
            <p14:sldId id="272"/>
            <p14:sldId id="273"/>
            <p14:sldId id="277"/>
            <p14:sldId id="279"/>
            <p14:sldId id="280"/>
            <p14:sldId id="281"/>
            <p14:sldId id="283"/>
            <p14:sldId id="282"/>
            <p14:sldId id="275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9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2022/3/6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2022/3/6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2022/3/6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zh-tw/3/library/index.html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citycoddee/python%E9%80%B2%E9%9A%8E%E6%8A%80%E5%B7%A7-3-%E7%A5%9E%E5%A5%87%E5%8F%88%E7%BE%8E%E5%A5%BD%E7%9A%84-decorator-%E5%97%B7%E5%97%9A-6559edc87bc0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python.org/zh-tw/3/library/logging.html#logging.error" TargetMode="External"/><Relationship Id="rId3" Type="http://schemas.openxmlformats.org/officeDocument/2006/relationships/hyperlink" Target="https://docs.python.org/zh-tw/3/library/functions.html#print" TargetMode="External"/><Relationship Id="rId7" Type="http://schemas.openxmlformats.org/officeDocument/2006/relationships/hyperlink" Target="https://docs.python.org/zh-tw/3/library/logging.html#logging.warning" TargetMode="External"/><Relationship Id="rId2" Type="http://schemas.openxmlformats.org/officeDocument/2006/relationships/hyperlink" Target="https://docs.python.org/zh-tw/3/howto/logging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ocs.python.org/zh-tw/3/library/warnings.html#warnings.warn" TargetMode="External"/><Relationship Id="rId5" Type="http://schemas.openxmlformats.org/officeDocument/2006/relationships/hyperlink" Target="https://docs.python.org/zh-tw/3/library/logging.html#logging.debug" TargetMode="External"/><Relationship Id="rId10" Type="http://schemas.openxmlformats.org/officeDocument/2006/relationships/hyperlink" Target="https://docs.python.org/zh-tw/3/library/logging.html#logging.critical" TargetMode="External"/><Relationship Id="rId4" Type="http://schemas.openxmlformats.org/officeDocument/2006/relationships/hyperlink" Target="https://docs.python.org/zh-tw/3/library/logging.html#logging.info" TargetMode="External"/><Relationship Id="rId9" Type="http://schemas.openxmlformats.org/officeDocument/2006/relationships/hyperlink" Target="https://docs.python.org/zh-tw/3/library/logging.html#logging.exceptio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sz="5400" dirty="0"/>
              <a:t>進階使用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指導教授：吳先晃 特聘教授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/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3166988" y="1417638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B764">
                  <a:gamma/>
                  <a:shade val="46275"/>
                  <a:invGamma/>
                </a:srgbClr>
              </a:gs>
              <a:gs pos="50000">
                <a:srgbClr val="EAB764"/>
              </a:gs>
              <a:gs pos="100000">
                <a:srgbClr val="EAB764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 OOP</a:t>
            </a:r>
            <a:r>
              <a:rPr lang="zh-TW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簡介</a:t>
            </a:r>
            <a:endParaRPr lang="en-US" altLang="zh-TW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166988" y="2329482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 Decorator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3166988" y="3241326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99FF">
                  <a:gamma/>
                  <a:shade val="46275"/>
                  <a:invGamma/>
                </a:srgbClr>
              </a:gs>
              <a:gs pos="50000">
                <a:srgbClr val="3399FF"/>
              </a:gs>
              <a:gs pos="100000">
                <a:srgbClr val="3399FF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異常處理</a:t>
            </a:r>
            <a:endParaRPr lang="en-US" altLang="zh-TW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3166988" y="4153170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D67E1">
                  <a:gamma/>
                  <a:shade val="46275"/>
                  <a:invGamma/>
                </a:srgbClr>
              </a:gs>
              <a:gs pos="50000">
                <a:srgbClr val="8D67E1"/>
              </a:gs>
              <a:gs pos="100000">
                <a:srgbClr val="8D67E1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4. Logging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166988" y="5065014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00">
                  <a:gamma/>
                  <a:shade val="46275"/>
                  <a:invGamma/>
                </a:srgbClr>
              </a:gs>
              <a:gs pos="5000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5. Threading </a:t>
            </a:r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838D3D1A-DFB8-42C6-8F06-C645821F1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988" y="5976856"/>
            <a:ext cx="5987808" cy="7269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B764">
                  <a:gamma/>
                  <a:shade val="46275"/>
                  <a:invGamma/>
                </a:srgbClr>
              </a:gs>
              <a:gs pos="50000">
                <a:srgbClr val="EAB764"/>
              </a:gs>
              <a:gs pos="100000">
                <a:srgbClr val="EAB764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dist" eaLnBrk="0" hangingPunct="0"/>
            <a:r>
              <a:rPr lang="en-US" altLang="zh-TW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6. Multiprocessing</a:t>
            </a:r>
          </a:p>
        </p:txBody>
      </p:sp>
    </p:spTree>
    <p:extLst>
      <p:ext uri="{BB962C8B-B14F-4D97-AF65-F5344CB8AC3E}">
        <p14:creationId xmlns:p14="http://schemas.microsoft.com/office/powerpoint/2010/main" val="321090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AA2C5A6-02DF-4569-B166-9E74359FE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8074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物件導向程式設計，在英文中稱之為</a:t>
            </a:r>
            <a:r>
              <a:rPr lang="en-US" altLang="zh-TW" dirty="0"/>
              <a:t>Object Oriented Programming</a:t>
            </a:r>
            <a:r>
              <a:rPr lang="zh-TW" altLang="en-US" dirty="0"/>
              <a:t>，簡稱</a:t>
            </a:r>
            <a:r>
              <a:rPr lang="en-US" altLang="zh-TW" dirty="0"/>
              <a:t>OOP</a:t>
            </a:r>
            <a:r>
              <a:rPr lang="zh-TW" altLang="en-US" dirty="0"/>
              <a:t>，是一種程式設計思想。</a:t>
            </a:r>
            <a:r>
              <a:rPr lang="en-US" altLang="zh-TW" dirty="0"/>
              <a:t>OOP</a:t>
            </a:r>
            <a:r>
              <a:rPr lang="zh-TW" altLang="en-US" dirty="0"/>
              <a:t>把物件作為程式的基本單元，一個物件包含了資料和運算元據的函式。</a:t>
            </a:r>
            <a:endParaRPr lang="en-US" altLang="zh-TW" dirty="0"/>
          </a:p>
          <a:p>
            <a:r>
              <a:rPr lang="en-US" altLang="zh-TW" dirty="0"/>
              <a:t>OOP</a:t>
            </a:r>
            <a:r>
              <a:rPr lang="zh-TW" altLang="en-US" dirty="0"/>
              <a:t>能夠提高軟體的重用性、擴充性及維護性，在開發大型的應用程式時更是被廣為使用。</a:t>
            </a:r>
            <a:endParaRPr lang="en-US" altLang="zh-TW" dirty="0"/>
          </a:p>
          <a:p>
            <a:r>
              <a:rPr lang="en-US" altLang="zh-TW" dirty="0"/>
              <a:t>Python</a:t>
            </a:r>
            <a:r>
              <a:rPr lang="zh-TW" altLang="en-US" dirty="0"/>
              <a:t>中，所有資料型別都可以視為物件。自定義的物件資料型別就是物件導向中的類（</a:t>
            </a:r>
            <a:r>
              <a:rPr lang="en-US" altLang="zh-TW" dirty="0"/>
              <a:t>Class</a:t>
            </a:r>
            <a:r>
              <a:rPr lang="zh-TW" altLang="en-US" dirty="0"/>
              <a:t>）的概念。</a:t>
            </a:r>
            <a:endParaRPr lang="en-US" altLang="zh-TW" dirty="0"/>
          </a:p>
          <a:p>
            <a:r>
              <a:rPr lang="zh-TW" altLang="en-US" dirty="0"/>
              <a:t>類別（</a:t>
            </a:r>
            <a:r>
              <a:rPr lang="en-US" altLang="zh-TW" dirty="0"/>
              <a:t>Class</a:t>
            </a:r>
            <a:r>
              <a:rPr lang="zh-TW" altLang="en-US" dirty="0"/>
              <a:t>） ，是具有相同屬性</a:t>
            </a:r>
            <a:r>
              <a:rPr lang="en-US" altLang="zh-TW" dirty="0"/>
              <a:t>(Attribute)</a:t>
            </a:r>
            <a:r>
              <a:rPr lang="zh-TW" altLang="en-US" dirty="0"/>
              <a:t>和功能</a:t>
            </a:r>
            <a:r>
              <a:rPr lang="en-US" altLang="zh-TW" dirty="0"/>
              <a:t>(Method)</a:t>
            </a:r>
            <a:r>
              <a:rPr lang="zh-TW" altLang="en-US" dirty="0"/>
              <a:t>的物件抽象集合，類別中包含資料的屬性、方法</a:t>
            </a:r>
            <a:r>
              <a:rPr lang="en-US" altLang="zh-TW" dirty="0"/>
              <a:t>(</a:t>
            </a:r>
            <a:r>
              <a:rPr lang="zh-TW" altLang="en-US" dirty="0"/>
              <a:t>也可以稱作行為</a:t>
            </a:r>
            <a:r>
              <a:rPr lang="en-US" altLang="zh-TW" dirty="0"/>
              <a:t>)</a:t>
            </a:r>
            <a:r>
              <a:rPr lang="zh-TW" altLang="en-US" dirty="0"/>
              <a:t>，將這些類別對應到真實生活中的人、事、時、地、物時稱作”實例化”，可以說這些對應的實際實體為實際案例</a:t>
            </a:r>
            <a:r>
              <a:rPr lang="en-US" altLang="zh-TW" dirty="0"/>
              <a:t>(</a:t>
            </a:r>
            <a:r>
              <a:rPr lang="zh-TW" altLang="en-US" dirty="0"/>
              <a:t>簡稱”實例”</a:t>
            </a:r>
            <a:r>
              <a:rPr lang="en-US" altLang="zh-TW" dirty="0"/>
              <a:t>)</a:t>
            </a:r>
            <a:r>
              <a:rPr lang="zh-TW" altLang="en-US" dirty="0"/>
              <a:t>，也作”物件”。</a:t>
            </a:r>
            <a:endParaRPr lang="en-US" altLang="zh-TW" dirty="0"/>
          </a:p>
          <a:p>
            <a:r>
              <a:rPr lang="zh-TW" altLang="en-US" dirty="0"/>
              <a:t>一個物件（</a:t>
            </a:r>
            <a:r>
              <a:rPr lang="en-US" altLang="zh-TW" dirty="0"/>
              <a:t>Object</a:t>
            </a:r>
            <a:r>
              <a:rPr lang="zh-TW" altLang="en-US" dirty="0"/>
              <a:t>）可以包含屬性（</a:t>
            </a:r>
            <a:r>
              <a:rPr lang="en-US" altLang="zh-TW" dirty="0"/>
              <a:t>Attribute</a:t>
            </a:r>
            <a:r>
              <a:rPr lang="zh-TW" altLang="en-US" dirty="0"/>
              <a:t>）與方法（</a:t>
            </a:r>
            <a:r>
              <a:rPr lang="en-US" altLang="zh-TW" dirty="0"/>
              <a:t>Method</a:t>
            </a:r>
            <a:r>
              <a:rPr lang="zh-TW" altLang="en-US" dirty="0"/>
              <a:t>），而</a:t>
            </a:r>
            <a:r>
              <a:rPr lang="en-US" altLang="zh-TW" dirty="0"/>
              <a:t>class</a:t>
            </a:r>
            <a:r>
              <a:rPr lang="zh-TW" altLang="en-US" dirty="0"/>
              <a:t>的概念應該看作是屬性的集合，並非所有物。</a:t>
            </a:r>
            <a:endParaRPr lang="en-US" altLang="zh-TW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4E8570C-FC1F-4F72-BCE9-5AF3C4CB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什麼是 </a:t>
            </a:r>
            <a:r>
              <a:rPr lang="en-US" altLang="zh-TW" dirty="0"/>
              <a:t>OOP?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1788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67963F2-D644-4672-B697-AFE27854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1. </a:t>
            </a:r>
            <a:r>
              <a:rPr lang="zh-TW" altLang="en-US" dirty="0"/>
              <a:t>抽象（</a:t>
            </a:r>
            <a:r>
              <a:rPr lang="en-US" altLang="zh-TW" dirty="0"/>
              <a:t>Abstraction</a:t>
            </a:r>
            <a:r>
              <a:rPr lang="zh-TW" altLang="en-US" dirty="0"/>
              <a:t>）：把需求轉換成類別，而這個類別可以包含狀態（屬性）或是行為（方法）。</a:t>
            </a:r>
            <a:endParaRPr lang="en-US" altLang="zh-TW" dirty="0"/>
          </a:p>
          <a:p>
            <a:r>
              <a:rPr lang="en-US" altLang="zh-TW" dirty="0"/>
              <a:t>2. </a:t>
            </a:r>
            <a:r>
              <a:rPr lang="zh-TW" altLang="en-US" dirty="0"/>
              <a:t>封裝（</a:t>
            </a:r>
            <a:r>
              <a:rPr lang="en-US" altLang="zh-TW" dirty="0"/>
              <a:t>Encapsulation</a:t>
            </a:r>
            <a:r>
              <a:rPr lang="zh-TW" altLang="en-US" dirty="0"/>
              <a:t>）：隱藏或保護內部實作的細節，並且可以透過存取層級（</a:t>
            </a:r>
            <a:r>
              <a:rPr lang="en-US" altLang="zh-TW" dirty="0"/>
              <a:t>Public</a:t>
            </a:r>
            <a:r>
              <a:rPr lang="zh-TW" altLang="en-US" dirty="0"/>
              <a:t>、</a:t>
            </a:r>
            <a:r>
              <a:rPr lang="en-US" altLang="zh-TW" dirty="0"/>
              <a:t>Private</a:t>
            </a:r>
            <a:r>
              <a:rPr lang="zh-TW" altLang="en-US" dirty="0"/>
              <a:t>、</a:t>
            </a:r>
            <a:r>
              <a:rPr lang="en-US" altLang="zh-TW" dirty="0"/>
              <a:t>Protected</a:t>
            </a:r>
            <a:r>
              <a:rPr lang="zh-TW" altLang="en-US" dirty="0"/>
              <a:t>）來設定屬性或方法。</a:t>
            </a:r>
            <a:endParaRPr lang="en-US" altLang="zh-TW" dirty="0"/>
          </a:p>
          <a:p>
            <a:r>
              <a:rPr lang="en-US" altLang="zh-TW" dirty="0"/>
              <a:t>3. </a:t>
            </a:r>
            <a:r>
              <a:rPr lang="zh-TW" altLang="en-US" dirty="0"/>
              <a:t>繼承（</a:t>
            </a:r>
            <a:r>
              <a:rPr lang="en-US" altLang="zh-TW" dirty="0"/>
              <a:t>Inheritance</a:t>
            </a:r>
            <a:r>
              <a:rPr lang="zh-TW" altLang="en-US" dirty="0"/>
              <a:t>）：繼承可讓您建立的類別被重複使用、擴充和修改類別中所定義的方法。</a:t>
            </a:r>
            <a:endParaRPr lang="en-US" altLang="zh-TW" dirty="0"/>
          </a:p>
          <a:p>
            <a:r>
              <a:rPr lang="en-US" altLang="zh-TW" dirty="0"/>
              <a:t>4.</a:t>
            </a:r>
            <a:r>
              <a:rPr lang="zh-TW" altLang="en-US" dirty="0"/>
              <a:t>多型（</a:t>
            </a:r>
            <a:r>
              <a:rPr lang="en-US" altLang="zh-TW" dirty="0"/>
              <a:t>Polymorphism</a:t>
            </a:r>
            <a:r>
              <a:rPr lang="zh-TW" altLang="en-US" dirty="0"/>
              <a:t>）：在原始程式碼中，您可以在基底類別上呼叫方法，然後執行衍生類別版本的方法。</a:t>
            </a:r>
            <a:endParaRPr lang="en-US" altLang="zh-TW" dirty="0"/>
          </a:p>
          <a:p>
            <a:r>
              <a:rPr lang="en-US" altLang="zh-TW" dirty="0">
                <a:hlinkClick r:id="rId2"/>
              </a:rPr>
              <a:t>https://docs.python.org/zh-tw/3/library/index.html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Python </a:t>
            </a:r>
            <a:r>
              <a:rPr lang="zh-TW" altLang="en-US" dirty="0"/>
              <a:t>物件導向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399FDC-3E9D-4441-8789-2549F40B2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9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</a:rPr>
              <a:t>conda install pillow</a:t>
            </a:r>
            <a:r>
              <a:rPr kumimoji="0" lang="zh-TW" altLang="zh-TW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4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C9871AF-D335-41F8-8DD6-538922BBE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宣告類別</a:t>
            </a:r>
            <a:r>
              <a:rPr lang="en-US" altLang="zh-TW" dirty="0"/>
              <a:t>: Python</a:t>
            </a:r>
            <a:r>
              <a:rPr lang="zh-TW" altLang="en-US" dirty="0"/>
              <a:t>使用</a:t>
            </a:r>
            <a:r>
              <a:rPr lang="en-US" altLang="zh-TW" dirty="0"/>
              <a:t>class</a:t>
            </a:r>
            <a:r>
              <a:rPr lang="zh-TW" altLang="en-US" dirty="0"/>
              <a:t>語法來定義類別，通常會用首字大寫（</a:t>
            </a:r>
            <a:r>
              <a:rPr lang="en-US" altLang="zh-TW" dirty="0"/>
              <a:t>Capitalized</a:t>
            </a:r>
            <a:r>
              <a:rPr lang="zh-TW" altLang="en-US" dirty="0"/>
              <a:t>）的單字為類別命名</a:t>
            </a:r>
          </a:p>
          <a:p>
            <a:r>
              <a:rPr lang="en-US" altLang="zh-TW" dirty="0"/>
              <a:t>def __</a:t>
            </a:r>
            <a:r>
              <a:rPr lang="en-US" altLang="zh-TW" dirty="0" err="1"/>
              <a:t>init</a:t>
            </a:r>
            <a:r>
              <a:rPr lang="en-US" altLang="zh-TW" dirty="0"/>
              <a:t>__(self): </a:t>
            </a:r>
            <a:r>
              <a:rPr lang="zh-TW" altLang="en-US" dirty="0"/>
              <a:t>代表宣告時會自動執行的函式，常用來定義該類別的物件屬性，</a:t>
            </a:r>
            <a:r>
              <a:rPr lang="en-US" altLang="zh-TW" dirty="0"/>
              <a:t>self</a:t>
            </a:r>
            <a:r>
              <a:rPr lang="zh-TW" altLang="en-US" dirty="0"/>
              <a:t>為必要之參數。</a:t>
            </a:r>
          </a:p>
          <a:p>
            <a:r>
              <a:rPr lang="zh-TW" altLang="en-US" dirty="0"/>
              <a:t>類別中定義方法採用</a:t>
            </a:r>
            <a:r>
              <a:rPr lang="en-US" altLang="zh-TW" dirty="0"/>
              <a:t>def</a:t>
            </a:r>
            <a:r>
              <a:rPr lang="zh-TW" altLang="en-US" dirty="0"/>
              <a:t>進行方法宣告</a:t>
            </a:r>
          </a:p>
          <a:p>
            <a:r>
              <a:rPr lang="zh-TW" altLang="en-US" dirty="0"/>
              <a:t>訪問類別內的物件屬性使用類別名</a:t>
            </a:r>
            <a:r>
              <a:rPr lang="en-US" altLang="zh-TW" dirty="0"/>
              <a:t>.</a:t>
            </a:r>
            <a:r>
              <a:rPr lang="zh-TW" altLang="en-US" dirty="0"/>
              <a:t>屬性名的方式</a:t>
            </a:r>
            <a:endParaRPr lang="en-US" altLang="zh-TW" dirty="0"/>
          </a:p>
          <a:p>
            <a:r>
              <a:rPr lang="zh-TW" altLang="en-US" dirty="0"/>
              <a:t>物件屬性有時如果變數不希望或不該隨意給外部程式更改，只需在屬性前加上連續兩個底線。在屬性名前面加上 </a:t>
            </a:r>
            <a:r>
              <a:rPr lang="en-US" altLang="zh-TW" dirty="0"/>
              <a:t>__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/>
              <a:t>兩個底線</a:t>
            </a:r>
            <a:r>
              <a:rPr lang="en-US" altLang="zh-TW" dirty="0"/>
              <a:t>)</a:t>
            </a:r>
            <a:r>
              <a:rPr lang="zh-TW" altLang="en-US" dirty="0"/>
              <a:t>即可以成為私有變數。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59F6CED-EAB6-4D73-A04D-A24D049BF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 </a:t>
            </a:r>
            <a:r>
              <a:rPr lang="en-US" altLang="zh-TW" dirty="0"/>
              <a:t>Class </a:t>
            </a:r>
            <a:r>
              <a:rPr lang="zh-TW" altLang="en-US" dirty="0"/>
              <a:t>來定義類別</a:t>
            </a:r>
          </a:p>
        </p:txBody>
      </p:sp>
    </p:spTree>
    <p:extLst>
      <p:ext uri="{BB962C8B-B14F-4D97-AF65-F5344CB8AC3E}">
        <p14:creationId xmlns:p14="http://schemas.microsoft.com/office/powerpoint/2010/main" val="266110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8175169-AE96-46B4-9A7E-A1B9BB869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instance variables </a:t>
            </a:r>
            <a:r>
              <a:rPr lang="zh-TW" altLang="en-US" dirty="0"/>
              <a:t>物件變數就是在物件層級的變數，也就是初始實體化物件的時候所賦予它的變數，當物件還存在時，你可以再賦予它另外的變數，也可以刪除它的變數，這就是所謂的 </a:t>
            </a:r>
            <a:r>
              <a:rPr lang="en-US" altLang="zh-TW" dirty="0"/>
              <a:t>instance variables </a:t>
            </a:r>
            <a:r>
              <a:rPr lang="zh-TW" altLang="en-US" dirty="0"/>
              <a:t>物件變數。</a:t>
            </a:r>
          </a:p>
          <a:p>
            <a:r>
              <a:rPr lang="zh-TW" altLang="en-US" dirty="0"/>
              <a:t>物件變數還有另一個特點，那就是每個物件的 </a:t>
            </a:r>
            <a:r>
              <a:rPr lang="en-US" altLang="zh-TW" dirty="0"/>
              <a:t>instance variables </a:t>
            </a:r>
            <a:r>
              <a:rPr lang="zh-TW" altLang="en-US" dirty="0"/>
              <a:t>是不相關聯的，也就是互相獨立。</a:t>
            </a:r>
            <a:endParaRPr lang="en-US" altLang="zh-TW" dirty="0"/>
          </a:p>
          <a:p>
            <a:r>
              <a:rPr lang="en-US" altLang="zh-TW" dirty="0"/>
              <a:t>class variables </a:t>
            </a:r>
            <a:r>
              <a:rPr lang="zh-TW" altLang="en-US" dirty="0"/>
              <a:t>類別變數是指變數是在 </a:t>
            </a:r>
            <a:r>
              <a:rPr lang="en-US" altLang="zh-TW" dirty="0"/>
              <a:t>class </a:t>
            </a:r>
            <a:r>
              <a:rPr lang="zh-TW" altLang="en-US" dirty="0"/>
              <a:t>類別層級，它是在 </a:t>
            </a:r>
            <a:r>
              <a:rPr lang="en-US" altLang="zh-TW" dirty="0"/>
              <a:t>class </a:t>
            </a:r>
            <a:r>
              <a:rPr lang="zh-TW" altLang="en-US" dirty="0"/>
              <a:t>類別的結構中，要存取 </a:t>
            </a:r>
            <a:r>
              <a:rPr lang="en-US" altLang="zh-TW" dirty="0"/>
              <a:t>class variables </a:t>
            </a:r>
            <a:r>
              <a:rPr lang="zh-TW" altLang="en-US" dirty="0"/>
              <a:t>的話，則要從 </a:t>
            </a:r>
            <a:r>
              <a:rPr lang="en-US" altLang="zh-TW" dirty="0"/>
              <a:t>class name </a:t>
            </a:r>
            <a:r>
              <a:rPr lang="zh-TW" altLang="en-US" dirty="0"/>
              <a:t>類別名稱來著手。</a:t>
            </a:r>
          </a:p>
          <a:p>
            <a:r>
              <a:rPr lang="en-US" altLang="zh-TW" dirty="0"/>
              <a:t>Class variables </a:t>
            </a:r>
            <a:r>
              <a:rPr lang="zh-TW" altLang="en-US" dirty="0"/>
              <a:t>類別變數的主要用途是當作 </a:t>
            </a:r>
            <a:r>
              <a:rPr lang="en-US" altLang="zh-TW" dirty="0"/>
              <a:t>meta information (</a:t>
            </a:r>
            <a:r>
              <a:rPr lang="zh-TW" altLang="en-US" dirty="0"/>
              <a:t>原生訊息</a:t>
            </a:r>
            <a:r>
              <a:rPr lang="en-US" altLang="zh-TW" dirty="0"/>
              <a:t>) </a:t>
            </a:r>
            <a:r>
              <a:rPr lang="zh-TW" altLang="en-US" dirty="0"/>
              <a:t>或是做為物件間的共同資訊。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3841CEA-83B0-4E0D-AA7B-20F000D4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dirty="0"/>
              <a:t>Instance variables </a:t>
            </a:r>
            <a:r>
              <a:rPr lang="zh-TW" altLang="en-US" sz="2800" dirty="0"/>
              <a:t>物件變數 </a:t>
            </a:r>
            <a:r>
              <a:rPr lang="en-US" altLang="zh-TW" sz="2800" dirty="0"/>
              <a:t>V.S. Class variables </a:t>
            </a:r>
            <a:r>
              <a:rPr lang="zh-TW" altLang="en-US" sz="2800" dirty="0"/>
              <a:t>類別變數</a:t>
            </a:r>
          </a:p>
        </p:txBody>
      </p:sp>
    </p:spTree>
    <p:extLst>
      <p:ext uri="{BB962C8B-B14F-4D97-AF65-F5344CB8AC3E}">
        <p14:creationId xmlns:p14="http://schemas.microsoft.com/office/powerpoint/2010/main" val="1498568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64194E8-2FEB-444F-A0D6-DA1EA2A30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dirty="0"/>
              <a:t>__</a:t>
            </a:r>
            <a:r>
              <a:rPr lang="en-US" altLang="zh-TW" dirty="0" err="1"/>
              <a:t>init</a:t>
            </a:r>
            <a:r>
              <a:rPr lang="en-US" altLang="zh-TW" dirty="0"/>
              <a:t>__ </a:t>
            </a:r>
            <a:r>
              <a:rPr lang="zh-TW" altLang="en-US" dirty="0"/>
              <a:t>： 建構函式，在生成物件時呼叫，物件建立：</a:t>
            </a:r>
            <a:r>
              <a:rPr lang="en-US" altLang="zh-TW" dirty="0"/>
              <a:t>X = Class(</a:t>
            </a:r>
            <a:r>
              <a:rPr lang="en-US" altLang="zh-TW" dirty="0" err="1"/>
              <a:t>args</a:t>
            </a:r>
            <a:r>
              <a:rPr lang="en-US" altLang="zh-TW" dirty="0"/>
              <a:t>)</a:t>
            </a:r>
            <a:endParaRPr lang="zh-TW" altLang="en-US" dirty="0"/>
          </a:p>
          <a:p>
            <a:r>
              <a:rPr lang="en-US" altLang="zh-TW" dirty="0"/>
              <a:t>__del__ </a:t>
            </a:r>
            <a:r>
              <a:rPr lang="zh-TW" altLang="en-US" dirty="0"/>
              <a:t>： 解構函式，釋放物件時使用，</a:t>
            </a:r>
            <a:r>
              <a:rPr lang="en-US" altLang="zh-TW" dirty="0"/>
              <a:t>	X</a:t>
            </a:r>
            <a:r>
              <a:rPr lang="zh-TW" altLang="en-US" dirty="0"/>
              <a:t>物件收回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repr</a:t>
            </a:r>
            <a:r>
              <a:rPr lang="en-US" altLang="zh-TW" dirty="0"/>
              <a:t>__, __str__ </a:t>
            </a:r>
            <a:r>
              <a:rPr lang="zh-TW" altLang="en-US" dirty="0"/>
              <a:t>： 列印，轉換， </a:t>
            </a:r>
            <a:r>
              <a:rPr lang="en-US" altLang="zh-TW" dirty="0"/>
              <a:t>print</a:t>
            </a:r>
            <a:r>
              <a:rPr lang="zh-TW" altLang="en-US" dirty="0"/>
              <a:t>（</a:t>
            </a:r>
            <a:r>
              <a:rPr lang="en-US" altLang="zh-TW" dirty="0"/>
              <a:t>X</a:t>
            </a:r>
            <a:r>
              <a:rPr lang="zh-TW" altLang="en-US" dirty="0"/>
              <a:t>）、</a:t>
            </a:r>
            <a:r>
              <a:rPr lang="en-US" altLang="zh-TW" dirty="0" err="1"/>
              <a:t>repr</a:t>
            </a:r>
            <a:r>
              <a:rPr lang="en-US" altLang="zh-TW" dirty="0"/>
              <a:t>(X),str(X)</a:t>
            </a:r>
            <a:endParaRPr lang="zh-TW" altLang="en-US" dirty="0"/>
          </a:p>
          <a:p>
            <a:r>
              <a:rPr lang="en-US" altLang="zh-TW" dirty="0"/>
              <a:t>__</a:t>
            </a:r>
            <a:r>
              <a:rPr lang="en-US" altLang="zh-TW" dirty="0" err="1"/>
              <a:t>setitem</a:t>
            </a:r>
            <a:r>
              <a:rPr lang="en-US" altLang="zh-TW" dirty="0"/>
              <a:t>__ </a:t>
            </a:r>
            <a:r>
              <a:rPr lang="zh-TW" altLang="en-US" dirty="0"/>
              <a:t>： 按照索引賦值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getitem</a:t>
            </a:r>
            <a:r>
              <a:rPr lang="en-US" altLang="zh-TW" dirty="0"/>
              <a:t>__</a:t>
            </a:r>
            <a:r>
              <a:rPr lang="zh-TW" altLang="en-US" dirty="0"/>
              <a:t>： 按照索引獲取值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len</a:t>
            </a:r>
            <a:r>
              <a:rPr lang="en-US" altLang="zh-TW" dirty="0"/>
              <a:t>__</a:t>
            </a:r>
            <a:r>
              <a:rPr lang="zh-TW" altLang="en-US" dirty="0"/>
              <a:t>： 獲得長度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cmp</a:t>
            </a:r>
            <a:r>
              <a:rPr lang="en-US" altLang="zh-TW" dirty="0"/>
              <a:t>__</a:t>
            </a:r>
            <a:r>
              <a:rPr lang="zh-TW" altLang="en-US" dirty="0"/>
              <a:t>： 比較運算</a:t>
            </a:r>
          </a:p>
          <a:p>
            <a:r>
              <a:rPr lang="en-US" altLang="zh-TW" dirty="0"/>
              <a:t>__call__</a:t>
            </a:r>
            <a:r>
              <a:rPr lang="zh-TW" altLang="en-US" dirty="0"/>
              <a:t>： 函式呼叫</a:t>
            </a:r>
          </a:p>
          <a:p>
            <a:r>
              <a:rPr lang="en-US" altLang="zh-TW" dirty="0"/>
              <a:t>__add__</a:t>
            </a:r>
            <a:r>
              <a:rPr lang="zh-TW" altLang="en-US" dirty="0"/>
              <a:t>： 加運算</a:t>
            </a:r>
          </a:p>
          <a:p>
            <a:r>
              <a:rPr lang="en-US" altLang="zh-TW" dirty="0"/>
              <a:t>__sub__</a:t>
            </a:r>
            <a:r>
              <a:rPr lang="zh-TW" altLang="en-US" dirty="0"/>
              <a:t>： 減運算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mul</a:t>
            </a:r>
            <a:r>
              <a:rPr lang="en-US" altLang="zh-TW" dirty="0"/>
              <a:t>__</a:t>
            </a:r>
            <a:r>
              <a:rPr lang="zh-TW" altLang="en-US" dirty="0"/>
              <a:t>： 乘運算</a:t>
            </a:r>
          </a:p>
          <a:p>
            <a:r>
              <a:rPr lang="en-US" altLang="zh-TW" dirty="0"/>
              <a:t>__</a:t>
            </a:r>
            <a:r>
              <a:rPr lang="en-US" altLang="zh-TW" dirty="0" err="1"/>
              <a:t>truediv</a:t>
            </a:r>
            <a:r>
              <a:rPr lang="en-US" altLang="zh-TW" dirty="0"/>
              <a:t>__</a:t>
            </a:r>
            <a:r>
              <a:rPr lang="zh-TW" altLang="en-US" dirty="0"/>
              <a:t>： 除運算</a:t>
            </a:r>
          </a:p>
          <a:p>
            <a:r>
              <a:rPr lang="en-US" altLang="zh-TW" dirty="0"/>
              <a:t>__mod__</a:t>
            </a:r>
            <a:r>
              <a:rPr lang="zh-TW" altLang="en-US" dirty="0"/>
              <a:t>： 求餘運算</a:t>
            </a:r>
          </a:p>
          <a:p>
            <a:r>
              <a:rPr lang="en-US" altLang="zh-TW" dirty="0"/>
              <a:t>__pow__</a:t>
            </a:r>
            <a:r>
              <a:rPr lang="zh-TW" altLang="en-US" dirty="0"/>
              <a:t>： 乘方</a:t>
            </a:r>
            <a:endParaRPr lang="en-US" altLang="zh-TW" dirty="0"/>
          </a:p>
          <a:p>
            <a:r>
              <a:rPr lang="en-US" altLang="zh-TW" dirty="0"/>
              <a:t>__new__</a:t>
            </a:r>
            <a:r>
              <a:rPr lang="zh-TW" altLang="en-US" dirty="0"/>
              <a:t> ：建立，在</a:t>
            </a:r>
            <a:r>
              <a:rPr lang="en-US" altLang="zh-TW" dirty="0"/>
              <a:t>__</a:t>
            </a:r>
            <a:r>
              <a:rPr lang="en-US" altLang="zh-TW" dirty="0" err="1"/>
              <a:t>init</a:t>
            </a:r>
            <a:r>
              <a:rPr lang="en-US" altLang="zh-TW" dirty="0"/>
              <a:t>__</a:t>
            </a:r>
            <a:r>
              <a:rPr lang="zh-TW" altLang="en-US" dirty="0"/>
              <a:t>之前建立物件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A988DA-74DA-46B5-98E4-1288A825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類的專有方法：</a:t>
            </a:r>
          </a:p>
        </p:txBody>
      </p:sp>
    </p:spTree>
    <p:extLst>
      <p:ext uri="{BB962C8B-B14F-4D97-AF65-F5344CB8AC3E}">
        <p14:creationId xmlns:p14="http://schemas.microsoft.com/office/powerpoint/2010/main" val="294554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F34CE78-9442-4F7D-8129-D905ACD44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TW" dirty="0"/>
              <a:t>Decorator </a:t>
            </a:r>
            <a:r>
              <a:rPr lang="zh-TW" altLang="en-US" dirty="0"/>
              <a:t>被大量廣泛的使用在各方 </a:t>
            </a:r>
            <a:r>
              <a:rPr lang="en-US" altLang="zh-TW" dirty="0"/>
              <a:t>library/package </a:t>
            </a:r>
            <a:r>
              <a:rPr lang="zh-TW" altLang="en-US" dirty="0"/>
              <a:t>中，具有幾個最主要的優點：</a:t>
            </a:r>
          </a:p>
          <a:p>
            <a:pPr>
              <a:lnSpc>
                <a:spcPct val="120000"/>
              </a:lnSpc>
            </a:pPr>
            <a:r>
              <a:rPr lang="zh-TW" altLang="en-US" dirty="0"/>
              <a:t>靈活度高</a:t>
            </a:r>
          </a:p>
          <a:p>
            <a:pPr>
              <a:lnSpc>
                <a:spcPct val="120000"/>
              </a:lnSpc>
            </a:pPr>
            <a:r>
              <a:rPr lang="zh-TW" altLang="en-US" dirty="0"/>
              <a:t>易讀性高</a:t>
            </a:r>
          </a:p>
          <a:p>
            <a:pPr>
              <a:lnSpc>
                <a:spcPct val="120000"/>
              </a:lnSpc>
            </a:pPr>
            <a:r>
              <a:rPr lang="zh-TW" altLang="en-US" dirty="0"/>
              <a:t>協助封裝效果好</a:t>
            </a:r>
          </a:p>
          <a:p>
            <a:pPr>
              <a:lnSpc>
                <a:spcPct val="120000"/>
              </a:lnSpc>
            </a:pPr>
            <a:r>
              <a:rPr lang="zh-TW" altLang="en-US" dirty="0"/>
              <a:t>程式碼重複率低</a:t>
            </a:r>
            <a:r>
              <a:rPr lang="en-US" altLang="zh-TW" dirty="0"/>
              <a:t>/</a:t>
            </a:r>
            <a:r>
              <a:rPr lang="zh-TW" altLang="en-US" dirty="0"/>
              <a:t>簡潔度高</a:t>
            </a:r>
            <a:endParaRPr lang="en-US" altLang="zh-TW" dirty="0"/>
          </a:p>
          <a:p>
            <a:pPr>
              <a:lnSpc>
                <a:spcPct val="120000"/>
              </a:lnSpc>
            </a:pPr>
            <a:r>
              <a:rPr lang="zh-TW" altLang="en-US" dirty="0"/>
              <a:t>簡單來說 </a:t>
            </a:r>
            <a:r>
              <a:rPr lang="en-US" altLang="zh-TW" dirty="0"/>
              <a:t>Decorator </a:t>
            </a:r>
            <a:r>
              <a:rPr lang="zh-TW" altLang="en-US" dirty="0"/>
              <a:t>程式語言的設計模式，也是一種特殊的 </a:t>
            </a:r>
            <a:r>
              <a:rPr lang="en-US" altLang="zh-TW" dirty="0"/>
              <a:t>function</a:t>
            </a:r>
            <a:r>
              <a:rPr lang="zh-TW" altLang="en-US" dirty="0"/>
              <a:t>（把被裝飾函式當做參數傳入裝飾器函式，再把被裝飾函式傳回），透過 </a:t>
            </a:r>
            <a:r>
              <a:rPr lang="en-US" altLang="zh-TW" dirty="0"/>
              <a:t>Decorator </a:t>
            </a:r>
            <a:r>
              <a:rPr lang="zh-TW" altLang="en-US" dirty="0"/>
              <a:t>可以將加上 </a:t>
            </a:r>
            <a:r>
              <a:rPr lang="en-US" altLang="zh-TW" dirty="0"/>
              <a:t>Decorator </a:t>
            </a:r>
            <a:r>
              <a:rPr lang="zh-TW" altLang="en-US" dirty="0"/>
              <a:t>的 </a:t>
            </a:r>
            <a:r>
              <a:rPr lang="en-US" altLang="zh-TW" dirty="0"/>
              <a:t>function </a:t>
            </a:r>
            <a:r>
              <a:rPr lang="zh-TW" altLang="en-US" dirty="0"/>
              <a:t>加上更多能力，重複利用許多程式碼。而在 </a:t>
            </a:r>
            <a:r>
              <a:rPr lang="en-US" altLang="zh-TW" dirty="0"/>
              <a:t>Python </a:t>
            </a:r>
            <a:r>
              <a:rPr lang="zh-TW" altLang="en-US" dirty="0"/>
              <a:t>中我們則是使用 </a:t>
            </a:r>
            <a:r>
              <a:rPr lang="en-US" altLang="zh-TW" dirty="0"/>
              <a:t>@ </a:t>
            </a:r>
            <a:r>
              <a:rPr lang="zh-TW" altLang="en-US" dirty="0"/>
              <a:t>當做 </a:t>
            </a:r>
            <a:r>
              <a:rPr lang="en-US" altLang="zh-TW" dirty="0"/>
              <a:t>Decorator </a:t>
            </a:r>
            <a:r>
              <a:rPr lang="zh-TW" altLang="en-US" dirty="0"/>
              <a:t>使用的語法糖符號（語法糖指的是簡化寫法）。</a:t>
            </a:r>
            <a:endParaRPr lang="en-US" altLang="zh-TW" dirty="0"/>
          </a:p>
          <a:p>
            <a:pPr>
              <a:lnSpc>
                <a:spcPct val="120000"/>
              </a:lnSpc>
            </a:pPr>
            <a:r>
              <a:rPr lang="en-US" altLang="zh-TW" dirty="0">
                <a:hlinkClick r:id="rId2"/>
              </a:rPr>
              <a:t>https://medium.com/citycoddee/python%E9%80%B2%E9%9A%8E%E6%8A%80%E5%B7%A7-3-%E7%A5%9E%E5%A5%87%E5%8F%88%E7%BE%8E%E5%A5%BD%E7%9A%84-decorator-%E5%97%B7%E5%97%9A-6559edc87bc0</a:t>
            </a:r>
            <a:endParaRPr lang="en-US" altLang="zh-TW" dirty="0"/>
          </a:p>
          <a:p>
            <a:pPr>
              <a:lnSpc>
                <a:spcPct val="120000"/>
              </a:lnSpc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F79C525-49C8-4691-959E-F04C0CCA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Decorator(</a:t>
            </a:r>
            <a:r>
              <a:rPr lang="zh-TW" altLang="en-US" b="0" dirty="0"/>
              <a:t>裝飾詞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538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4DF3BC4-8421-4D7A-85CD-544ADB8BC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一般函數的參數個數都是固定的，但如果遇到參數數量不固定的狀況，通常會將某些參數填上預設值，在 </a:t>
            </a:r>
            <a:r>
              <a:rPr lang="en-US" altLang="zh-TW" dirty="0"/>
              <a:t>python function </a:t>
            </a:r>
            <a:r>
              <a:rPr lang="zh-TW" altLang="en-US" dirty="0"/>
              <a:t>可以支援兩種可變數量的參數 *</a:t>
            </a:r>
            <a:r>
              <a:rPr lang="en-US" altLang="zh-TW" dirty="0" err="1"/>
              <a:t>args</a:t>
            </a:r>
            <a:r>
              <a:rPr lang="en-US" altLang="zh-TW" dirty="0"/>
              <a:t> </a:t>
            </a:r>
            <a:r>
              <a:rPr lang="zh-TW" altLang="en-US" dirty="0"/>
              <a:t>和 **</a:t>
            </a:r>
            <a:r>
              <a:rPr lang="en-US" altLang="zh-TW" dirty="0" err="1"/>
              <a:t>kwargs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en-US" altLang="zh-TW" dirty="0"/>
              <a:t>*</a:t>
            </a:r>
            <a:r>
              <a:rPr lang="en-US" altLang="zh-TW" dirty="0" err="1"/>
              <a:t>args</a:t>
            </a:r>
            <a:r>
              <a:rPr lang="zh-TW" altLang="en-US" dirty="0"/>
              <a:t>是可變的</a:t>
            </a:r>
            <a:r>
              <a:rPr lang="en-US" altLang="zh-TW" dirty="0"/>
              <a:t>positional arguments</a:t>
            </a:r>
            <a:r>
              <a:rPr lang="zh-TW" altLang="en-US" dirty="0"/>
              <a:t>列表，**</a:t>
            </a:r>
            <a:r>
              <a:rPr lang="en-US" altLang="zh-TW" dirty="0" err="1"/>
              <a:t>kwargs</a:t>
            </a:r>
            <a:r>
              <a:rPr lang="zh-TW" altLang="en-US" dirty="0"/>
              <a:t>是可變的</a:t>
            </a:r>
            <a:r>
              <a:rPr lang="en-US" altLang="zh-TW" dirty="0"/>
              <a:t>keyword arguments</a:t>
            </a:r>
            <a:r>
              <a:rPr lang="zh-TW" altLang="en-US" dirty="0"/>
              <a:t>列表。兩個可以同時使用，但在使用時，*</a:t>
            </a:r>
            <a:r>
              <a:rPr lang="en-US" altLang="zh-TW" dirty="0" err="1"/>
              <a:t>args</a:t>
            </a:r>
            <a:r>
              <a:rPr lang="zh-TW" altLang="en-US" dirty="0"/>
              <a:t>必須在**</a:t>
            </a:r>
            <a:r>
              <a:rPr lang="en-US" altLang="zh-TW" dirty="0" err="1"/>
              <a:t>kwargs</a:t>
            </a:r>
            <a:r>
              <a:rPr lang="zh-TW" altLang="en-US" dirty="0"/>
              <a:t>的前面，因為</a:t>
            </a:r>
            <a:r>
              <a:rPr lang="en-US" altLang="zh-TW" dirty="0"/>
              <a:t>positional arguments</a:t>
            </a:r>
            <a:r>
              <a:rPr lang="zh-TW" altLang="en-US" dirty="0"/>
              <a:t>，有位置順序的對應，必須位於</a:t>
            </a:r>
            <a:r>
              <a:rPr lang="en-US" altLang="zh-TW" dirty="0"/>
              <a:t>keyword arguments</a:t>
            </a:r>
            <a:r>
              <a:rPr lang="zh-TW" altLang="en-US" dirty="0"/>
              <a:t>之前。</a:t>
            </a:r>
            <a:endParaRPr lang="en-US" altLang="zh-TW" dirty="0"/>
          </a:p>
          <a:p>
            <a:r>
              <a:rPr lang="zh-TW" altLang="en-US" dirty="0"/>
              <a:t>關鍵字引數 </a:t>
            </a:r>
            <a:r>
              <a:rPr lang="en-US" altLang="zh-TW" dirty="0"/>
              <a:t>Keyword Argument</a:t>
            </a:r>
            <a:r>
              <a:rPr lang="zh-TW" altLang="en-US" dirty="0"/>
              <a:t>：是有參數名與值的 </a:t>
            </a:r>
            <a:r>
              <a:rPr lang="en-US" altLang="zh-TW" dirty="0" err="1"/>
              <a:t>dict</a:t>
            </a:r>
            <a:r>
              <a:rPr lang="zh-TW" altLang="en-US" dirty="0"/>
              <a:t>，不用理會參數的真正順序，只要給定名字然後指定值。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A53B35E-DC33-4C70-BE75-FF6530E1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python </a:t>
            </a:r>
            <a:r>
              <a:rPr lang="zh-TW" altLang="en-US" sz="3600" dirty="0"/>
              <a:t>函數的可變參數 *</a:t>
            </a:r>
            <a:r>
              <a:rPr lang="en-US" altLang="zh-TW" sz="3600" dirty="0" err="1"/>
              <a:t>args</a:t>
            </a:r>
            <a:r>
              <a:rPr lang="en-US" altLang="zh-TW" sz="3600" dirty="0"/>
              <a:t> </a:t>
            </a:r>
            <a:r>
              <a:rPr lang="zh-TW" altLang="en-US" sz="3600" dirty="0"/>
              <a:t>和 **</a:t>
            </a:r>
            <a:r>
              <a:rPr lang="en-US" altLang="zh-TW" sz="3600" dirty="0" err="1"/>
              <a:t>kwargs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49272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EC30A06-3BAD-4DF1-AD4E-B4B908CF6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/>
              <a:t>try...except...</a:t>
            </a:r>
          </a:p>
          <a:p>
            <a:r>
              <a:rPr lang="en-US" altLang="zh-TW" dirty="0"/>
              <a:t>try...except...else...</a:t>
            </a:r>
          </a:p>
          <a:p>
            <a:r>
              <a:rPr lang="en-US" altLang="zh-TW" dirty="0"/>
              <a:t>try...except...else...finally...</a:t>
            </a:r>
          </a:p>
          <a:p>
            <a:r>
              <a:rPr lang="en-US" altLang="zh-TW" dirty="0"/>
              <a:t>try...except...except...else...finally...</a:t>
            </a:r>
          </a:p>
          <a:p>
            <a:r>
              <a:rPr lang="en-US" altLang="zh-TW" dirty="0"/>
              <a:t>try...finally...</a:t>
            </a:r>
          </a:p>
          <a:p>
            <a:r>
              <a:rPr lang="zh-CN" altLang="en-US" dirty="0"/>
              <a:t>程式</a:t>
            </a:r>
            <a:r>
              <a:rPr lang="zh-TW" altLang="en-US" dirty="0"/>
              <a:t>若</a:t>
            </a:r>
            <a:r>
              <a:rPr lang="zh-CN" altLang="en-US" dirty="0"/>
              <a:t>正確捕獲異常，而且程式沒有以堆疊跟蹤的形式終止，</a:t>
            </a:r>
            <a:r>
              <a:rPr lang="zh-TW" altLang="en-US" dirty="0"/>
              <a:t>可</a:t>
            </a:r>
            <a:r>
              <a:rPr lang="zh-CN" altLang="en-US" dirty="0"/>
              <a:t>繼續執行後面的代碼</a:t>
            </a:r>
            <a:endParaRPr lang="en-US" altLang="zh-CN" dirty="0"/>
          </a:p>
          <a:p>
            <a:r>
              <a:rPr lang="en-US" altLang="zh-CN" dirty="0"/>
              <a:t>Python </a:t>
            </a:r>
            <a:r>
              <a:rPr lang="zh-CN" altLang="en-US" dirty="0"/>
              <a:t>中所有的異常類都是從 </a:t>
            </a:r>
            <a:r>
              <a:rPr lang="en-US" altLang="zh-CN" dirty="0" err="1"/>
              <a:t>BaseException</a:t>
            </a:r>
            <a:r>
              <a:rPr lang="en-US" altLang="zh-CN" dirty="0"/>
              <a:t> </a:t>
            </a:r>
            <a:r>
              <a:rPr lang="zh-CN" altLang="en-US" dirty="0"/>
              <a:t>類派生的。</a:t>
            </a:r>
          </a:p>
          <a:p>
            <a:r>
              <a:rPr lang="zh-CN" altLang="en-US" dirty="0"/>
              <a:t>通過 </a:t>
            </a:r>
            <a:r>
              <a:rPr lang="en-US" altLang="zh-CN" dirty="0"/>
              <a:t>try/except </a:t>
            </a:r>
            <a:r>
              <a:rPr lang="zh-CN" altLang="en-US" dirty="0"/>
              <a:t>來捕捉異常，可以使用多個 </a:t>
            </a:r>
            <a:r>
              <a:rPr lang="en-US" altLang="zh-CN" dirty="0"/>
              <a:t>except </a:t>
            </a:r>
            <a:r>
              <a:rPr lang="zh-CN" altLang="en-US" dirty="0"/>
              <a:t>子句來分別處理不同的異常。</a:t>
            </a:r>
          </a:p>
          <a:p>
            <a:r>
              <a:rPr lang="en-US" altLang="zh-CN" dirty="0"/>
              <a:t>else </a:t>
            </a:r>
            <a:r>
              <a:rPr lang="zh-CN" altLang="en-US" dirty="0"/>
              <a:t>子句在主 </a:t>
            </a:r>
            <a:r>
              <a:rPr lang="en-US" altLang="zh-CN" dirty="0"/>
              <a:t>try </a:t>
            </a:r>
            <a:r>
              <a:rPr lang="zh-CN" altLang="en-US" dirty="0"/>
              <a:t>塊沒有引發異常的情況下被執行。</a:t>
            </a:r>
          </a:p>
          <a:p>
            <a:r>
              <a:rPr lang="en-US" altLang="zh-CN" dirty="0"/>
              <a:t>finally </a:t>
            </a:r>
            <a:r>
              <a:rPr lang="zh-CN" altLang="en-US" dirty="0"/>
              <a:t>子句不管是否發生異常都會被執行。</a:t>
            </a:r>
          </a:p>
          <a:p>
            <a:r>
              <a:rPr lang="zh-CN" altLang="en-US" dirty="0"/>
              <a:t>通過繼承 </a:t>
            </a:r>
            <a:r>
              <a:rPr lang="en-US" altLang="zh-CN" dirty="0"/>
              <a:t>Exception </a:t>
            </a:r>
            <a:r>
              <a:rPr lang="zh-CN" altLang="en-US" dirty="0"/>
              <a:t>類可以創建自己的異常類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F5129FF-9E2E-4361-AC04-B2977D047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異常處理</a:t>
            </a:r>
          </a:p>
        </p:txBody>
      </p:sp>
    </p:spTree>
    <p:extLst>
      <p:ext uri="{BB962C8B-B14F-4D97-AF65-F5344CB8AC3E}">
        <p14:creationId xmlns:p14="http://schemas.microsoft.com/office/powerpoint/2010/main" val="2057586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3643337-5C5F-4A34-9178-ECF16DD79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什麼時候使用 </a:t>
            </a:r>
            <a:r>
              <a:rPr lang="en-US" altLang="zh-TW" dirty="0"/>
              <a:t>logging</a:t>
            </a:r>
          </a:p>
          <a:p>
            <a:r>
              <a:rPr lang="en-US" altLang="zh-TW" dirty="0">
                <a:hlinkClick r:id="rId2"/>
              </a:rPr>
              <a:t>https://docs.python.org/zh-tw/3/howto/logging.html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6EE9925-7A39-46BA-ABDF-7E076C3C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logging</a:t>
            </a:r>
            <a:endParaRPr lang="zh-TW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A78063E-3177-4EE1-9506-73D03C483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84155"/>
              </p:ext>
            </p:extLst>
          </p:nvPr>
        </p:nvGraphicFramePr>
        <p:xfrm>
          <a:off x="714314" y="2742567"/>
          <a:ext cx="10515600" cy="35661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15602768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7500480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你想要執行的任務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此任務的最好的工具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578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對於命令列或程式的應用，結果顯示在控制台。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u="none" strike="noStrike">
                          <a:solidFill>
                            <a:srgbClr val="0072AA"/>
                          </a:solidFill>
                          <a:effectLst/>
                          <a:hlinkClick r:id="rId3" tooltip="print"/>
                        </a:rPr>
                        <a:t>print()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886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在對程式的普通操作發生時提交事件報告</a:t>
                      </a:r>
                      <a:r>
                        <a:rPr lang="en-US" altLang="zh-CN">
                          <a:effectLst/>
                        </a:rPr>
                        <a:t>(</a:t>
                      </a:r>
                      <a:r>
                        <a:rPr lang="zh-CN" altLang="en-US">
                          <a:effectLst/>
                        </a:rPr>
                        <a:t>比如：狀態監控和錯誤調查</a:t>
                      </a:r>
                      <a:r>
                        <a:rPr lang="en-US" altLang="zh-CN">
                          <a:effectLst/>
                        </a:rPr>
                        <a:t>)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CN" u="none" strike="noStrike">
                          <a:solidFill>
                            <a:srgbClr val="0072AA"/>
                          </a:solidFill>
                          <a:effectLst/>
                          <a:hlinkClick r:id="rId4" tooltip="logging.info"/>
                        </a:rPr>
                        <a:t>logging.info()</a:t>
                      </a:r>
                      <a:r>
                        <a:rPr lang="zh-CN" altLang="en-US">
                          <a:effectLst/>
                        </a:rPr>
                        <a:t> 函數</a:t>
                      </a:r>
                      <a:r>
                        <a:rPr lang="en-US" altLang="zh-CN">
                          <a:effectLst/>
                        </a:rPr>
                        <a:t>(</a:t>
                      </a:r>
                      <a:r>
                        <a:rPr lang="zh-CN" altLang="en-US">
                          <a:effectLst/>
                        </a:rPr>
                        <a:t>當有診斷目的需要詳細輸出資訊時使用 </a:t>
                      </a:r>
                      <a:r>
                        <a:rPr lang="en-US" altLang="zh-CN" u="none" strike="noStrike">
                          <a:solidFill>
                            <a:srgbClr val="0072AA"/>
                          </a:solidFill>
                          <a:effectLst/>
                          <a:hlinkClick r:id="rId5" tooltip="logging.debug"/>
                        </a:rPr>
                        <a:t>logging.debug()</a:t>
                      </a:r>
                      <a:r>
                        <a:rPr lang="zh-CN" altLang="en-US">
                          <a:effectLst/>
                        </a:rPr>
                        <a:t> 函數</a:t>
                      </a:r>
                      <a:r>
                        <a:rPr lang="en-US" altLang="zh-CN">
                          <a:effectLst/>
                        </a:rPr>
                        <a:t>)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455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提出一個警告資訊基於一個特殊的運行時事件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u="none" strike="noStrike">
                          <a:solidFill>
                            <a:srgbClr val="0072AA"/>
                          </a:solidFill>
                          <a:effectLst/>
                          <a:hlinkClick r:id="rId6" tooltip="warnings.warn"/>
                        </a:rPr>
                        <a:t>warnings.warn()</a:t>
                      </a:r>
                      <a:r>
                        <a:rPr lang="en-US">
                          <a:effectLst/>
                        </a:rPr>
                        <a:t> </a:t>
                      </a:r>
                      <a:r>
                        <a:rPr lang="zh-TW" altLang="en-US">
                          <a:effectLst/>
                        </a:rPr>
                        <a:t>位於代碼庫中，該事件是可以避免的，需要修改用戶端應用以消除告警</a:t>
                      </a:r>
                    </a:p>
                    <a:p>
                      <a:pPr algn="just"/>
                      <a:r>
                        <a:rPr lang="en-US" u="none" strike="noStrike">
                          <a:solidFill>
                            <a:srgbClr val="0072AA"/>
                          </a:solidFill>
                          <a:effectLst/>
                          <a:hlinkClick r:id="rId7" tooltip="logging.warning"/>
                        </a:rPr>
                        <a:t>logging.warning()</a:t>
                      </a:r>
                      <a:r>
                        <a:rPr lang="en-US">
                          <a:effectLst/>
                        </a:rPr>
                        <a:t> </a:t>
                      </a:r>
                      <a:r>
                        <a:rPr lang="zh-TW" altLang="en-US">
                          <a:effectLst/>
                        </a:rPr>
                        <a:t>不需要修改用戶端應用，但是該事件還是需要引起關注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193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對一個特殊的運行時事件報告錯誤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>
                          <a:effectLst/>
                        </a:rPr>
                        <a:t>引發異常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53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報告錯誤而不引發異常</a:t>
                      </a:r>
                      <a:r>
                        <a:rPr lang="en-US" altLang="zh-CN">
                          <a:effectLst/>
                        </a:rPr>
                        <a:t>(</a:t>
                      </a:r>
                      <a:r>
                        <a:rPr lang="zh-CN" altLang="en-US">
                          <a:effectLst/>
                        </a:rPr>
                        <a:t>如在長時間運行中的服務端進程的錯誤處理</a:t>
                      </a:r>
                      <a:r>
                        <a:rPr lang="en-US" altLang="zh-CN">
                          <a:effectLst/>
                        </a:rPr>
                        <a:t>)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u="none" strike="noStrike" dirty="0" err="1">
                          <a:solidFill>
                            <a:srgbClr val="0072AA"/>
                          </a:solidFill>
                          <a:effectLst/>
                          <a:hlinkClick r:id="rId8" tooltip="logging.error"/>
                        </a:rPr>
                        <a:t>logging.error</a:t>
                      </a:r>
                      <a:r>
                        <a:rPr lang="en-US" u="none" strike="noStrike" dirty="0">
                          <a:solidFill>
                            <a:srgbClr val="0072AA"/>
                          </a:solidFill>
                          <a:effectLst/>
                          <a:hlinkClick r:id="rId8" tooltip="logging.error"/>
                        </a:rPr>
                        <a:t>()</a:t>
                      </a:r>
                      <a:r>
                        <a:rPr lang="en-US" dirty="0">
                          <a:effectLst/>
                        </a:rPr>
                        <a:t>, </a:t>
                      </a:r>
                      <a:r>
                        <a:rPr lang="en-US" u="none" strike="noStrike" dirty="0" err="1">
                          <a:solidFill>
                            <a:srgbClr val="0072AA"/>
                          </a:solidFill>
                          <a:effectLst/>
                          <a:hlinkClick r:id="rId9" tooltip="logging.exception"/>
                        </a:rPr>
                        <a:t>logging.exception</a:t>
                      </a:r>
                      <a:r>
                        <a:rPr lang="en-US" u="none" strike="noStrike" dirty="0">
                          <a:solidFill>
                            <a:srgbClr val="0072AA"/>
                          </a:solidFill>
                          <a:effectLst/>
                          <a:hlinkClick r:id="rId9" tooltip="logging.exception"/>
                        </a:rPr>
                        <a:t>()</a:t>
                      </a:r>
                      <a:r>
                        <a:rPr lang="en-US" dirty="0">
                          <a:effectLst/>
                        </a:rPr>
                        <a:t> </a:t>
                      </a:r>
                      <a:r>
                        <a:rPr lang="zh-TW" altLang="en-US" dirty="0">
                          <a:effectLst/>
                        </a:rPr>
                        <a:t>或 </a:t>
                      </a:r>
                      <a:r>
                        <a:rPr lang="en-US" u="none" strike="noStrike" dirty="0" err="1">
                          <a:solidFill>
                            <a:srgbClr val="0072AA"/>
                          </a:solidFill>
                          <a:effectLst/>
                          <a:hlinkClick r:id="rId10" tooltip="logging.critical"/>
                        </a:rPr>
                        <a:t>logging.critical</a:t>
                      </a:r>
                      <a:r>
                        <a:rPr lang="en-US" u="none" strike="noStrike" dirty="0">
                          <a:solidFill>
                            <a:srgbClr val="0072AA"/>
                          </a:solidFill>
                          <a:effectLst/>
                          <a:hlinkClick r:id="rId10" tooltip="logging.critical"/>
                        </a:rPr>
                        <a:t>()</a:t>
                      </a:r>
                      <a:r>
                        <a:rPr lang="en-US" dirty="0">
                          <a:effectLst/>
                        </a:rPr>
                        <a:t> </a:t>
                      </a:r>
                      <a:r>
                        <a:rPr lang="zh-TW" altLang="en-US" dirty="0">
                          <a:effectLst/>
                        </a:rPr>
                        <a:t>分別適用於特定的錯誤及應用領域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489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42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5832884-E9A9-4354-BC21-28BE0264F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一個非常簡單的例子</a:t>
            </a:r>
            <a:r>
              <a:rPr lang="en-US" altLang="zh-CN" dirty="0"/>
              <a:t>: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import logging</a:t>
            </a:r>
          </a:p>
          <a:p>
            <a:pPr marL="0" indent="0">
              <a:buNone/>
            </a:pPr>
            <a:r>
              <a:rPr lang="en-US" altLang="zh-TW" dirty="0" err="1"/>
              <a:t>logging.warning</a:t>
            </a:r>
            <a:r>
              <a:rPr lang="en-US" altLang="zh-TW" dirty="0"/>
              <a:t>('Watch out!')  # will print a message to the console</a:t>
            </a:r>
          </a:p>
          <a:p>
            <a:pPr marL="0" indent="0">
              <a:buNone/>
            </a:pPr>
            <a:r>
              <a:rPr lang="en-US" altLang="zh-TW" dirty="0"/>
              <a:t>logging.info('I told you so')  # will not print anything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43AC17F-870C-45F1-A222-4FC90B153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9859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AD0DF32-D680-4B69-9B9C-32D2FE2E3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日誌功能應以所追蹤事件級別或嚴重性而定。各級別適用性如下（以嚴重性遞增）：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F8A1F32-8E2C-46CF-BB01-C8F436872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4003DDD-4977-4CA0-BB23-A3789228B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991797"/>
              </p:ext>
            </p:extLst>
          </p:nvPr>
        </p:nvGraphicFramePr>
        <p:xfrm>
          <a:off x="838200" y="2629694"/>
          <a:ext cx="10515600" cy="2194560"/>
        </p:xfrm>
        <a:graphic>
          <a:graphicData uri="http://schemas.openxmlformats.org/drawingml/2006/table">
            <a:tbl>
              <a:tblPr/>
              <a:tblGrid>
                <a:gridCol w="2642419">
                  <a:extLst>
                    <a:ext uri="{9D8B030D-6E8A-4147-A177-3AD203B41FA5}">
                      <a16:colId xmlns:a16="http://schemas.microsoft.com/office/drawing/2014/main" val="1960418841"/>
                    </a:ext>
                  </a:extLst>
                </a:gridCol>
                <a:gridCol w="7873181">
                  <a:extLst>
                    <a:ext uri="{9D8B030D-6E8A-4147-A177-3AD203B41FA5}">
                      <a16:colId xmlns:a16="http://schemas.microsoft.com/office/drawing/2014/main" val="438690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zh-TW" altLang="en-US">
                          <a:effectLst/>
                        </a:rPr>
                        <a:t>級別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>
                          <a:effectLst/>
                        </a:rPr>
                        <a:t>何時使用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267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effectLst/>
                        </a:rPr>
                        <a:t>DEBUG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細節資訊，僅當診斷問題時適用。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919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>
                          <a:effectLst/>
                        </a:rPr>
                        <a:t>INFO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確認程式按預期運行。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795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>
                          <a:effectLst/>
                        </a:rPr>
                        <a:t>WARNING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表明有已經或即將發生的意外（例如：磁碟空間不足）。程式仍按預期進行。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60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>
                          <a:effectLst/>
                        </a:rPr>
                        <a:t>ERROR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>
                          <a:effectLst/>
                        </a:rPr>
                        <a:t>由於嚴重的問題，程式的某些功能已經不能正常執行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29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>
                          <a:effectLst/>
                        </a:rPr>
                        <a:t>CRITICAL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dirty="0">
                          <a:effectLst/>
                        </a:rPr>
                        <a:t>嚴重的錯誤，表明程式已不能繼續執行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945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64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F6334AD-BCA4-4BC8-B514-ACAAEB7ED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import logging</a:t>
            </a:r>
          </a:p>
          <a:p>
            <a:pPr marL="0" indent="0">
              <a:buNone/>
            </a:pPr>
            <a:r>
              <a:rPr lang="en-US" altLang="zh-TW" dirty="0" err="1"/>
              <a:t>logging.basicConfig</a:t>
            </a:r>
            <a:r>
              <a:rPr lang="en-US" altLang="zh-TW" dirty="0"/>
              <a:t>(filename='example.log', encoding='utf-8', level=</a:t>
            </a:r>
            <a:r>
              <a:rPr lang="en-US" altLang="zh-TW" dirty="0" err="1"/>
              <a:t>logging.DEBUG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 err="1"/>
              <a:t>logging.debug</a:t>
            </a:r>
            <a:r>
              <a:rPr lang="en-US" altLang="zh-TW" dirty="0"/>
              <a:t>('This message should go to the log file')</a:t>
            </a:r>
          </a:p>
          <a:p>
            <a:pPr marL="0" indent="0">
              <a:buNone/>
            </a:pPr>
            <a:r>
              <a:rPr lang="en-US" altLang="zh-TW" dirty="0"/>
              <a:t>logging.info('So should this')</a:t>
            </a:r>
          </a:p>
          <a:p>
            <a:pPr marL="0" indent="0">
              <a:buNone/>
            </a:pPr>
            <a:r>
              <a:rPr lang="en-US" altLang="zh-TW" dirty="0" err="1"/>
              <a:t>logging.warning</a:t>
            </a:r>
            <a:r>
              <a:rPr lang="en-US" altLang="zh-TW" dirty="0"/>
              <a:t>('And this, too')</a:t>
            </a:r>
          </a:p>
          <a:p>
            <a:pPr marL="0" indent="0">
              <a:buNone/>
            </a:pPr>
            <a:r>
              <a:rPr lang="en-US" altLang="zh-TW" dirty="0" err="1"/>
              <a:t>logging.error</a:t>
            </a:r>
            <a:r>
              <a:rPr lang="en-US" altLang="zh-TW" dirty="0"/>
              <a:t>('And non-ASCII stuff, too, like </a:t>
            </a:r>
            <a:r>
              <a:rPr lang="en-US" altLang="zh-TW" dirty="0" err="1"/>
              <a:t>Øresund</a:t>
            </a:r>
            <a:r>
              <a:rPr lang="en-US" altLang="zh-TW" dirty="0"/>
              <a:t> and Malmö')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D7AEAD5-308E-4046-AA07-CC3D4F311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記錄日誌到檔</a:t>
            </a:r>
            <a:r>
              <a:rPr lang="zh-TW" altLang="en-US" dirty="0"/>
              <a:t>案</a:t>
            </a:r>
          </a:p>
        </p:txBody>
      </p:sp>
    </p:spTree>
    <p:extLst>
      <p:ext uri="{BB962C8B-B14F-4D97-AF65-F5344CB8AC3E}">
        <p14:creationId xmlns:p14="http://schemas.microsoft.com/office/powerpoint/2010/main" val="2902609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A0CB822-733E-4627-B513-9BE84A6DD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TW" dirty="0"/>
              <a:t>filename</a:t>
            </a:r>
            <a:r>
              <a:rPr lang="zh-TW" altLang="en-US" dirty="0"/>
              <a:t>：指定日誌檔案名；</a:t>
            </a:r>
          </a:p>
          <a:p>
            <a:r>
              <a:rPr lang="en-US" altLang="zh-TW" dirty="0" err="1"/>
              <a:t>filemode</a:t>
            </a:r>
            <a:r>
              <a:rPr lang="zh-TW" altLang="en-US" dirty="0"/>
              <a:t>：和</a:t>
            </a:r>
            <a:r>
              <a:rPr lang="en-US" altLang="zh-TW" dirty="0"/>
              <a:t>file</a:t>
            </a:r>
            <a:r>
              <a:rPr lang="zh-TW" altLang="en-US" dirty="0"/>
              <a:t>函數意義相同，指定日誌檔的打開模式，</a:t>
            </a:r>
            <a:r>
              <a:rPr lang="en-US" altLang="zh-TW" dirty="0"/>
              <a:t>'w'</a:t>
            </a:r>
            <a:r>
              <a:rPr lang="zh-TW" altLang="en-US" dirty="0"/>
              <a:t>或者</a:t>
            </a:r>
            <a:r>
              <a:rPr lang="en-US" altLang="zh-TW" dirty="0"/>
              <a:t>'a'</a:t>
            </a:r>
            <a:r>
              <a:rPr lang="zh-TW" altLang="en-US" dirty="0"/>
              <a:t>；</a:t>
            </a:r>
          </a:p>
          <a:p>
            <a:r>
              <a:rPr lang="en-US" altLang="zh-TW" dirty="0"/>
              <a:t>format</a:t>
            </a:r>
            <a:r>
              <a:rPr lang="zh-TW" altLang="en-US" dirty="0"/>
              <a:t>：指定輸出的格式和內容，</a:t>
            </a:r>
            <a:r>
              <a:rPr lang="en-US" altLang="zh-TW" dirty="0"/>
              <a:t>format</a:t>
            </a:r>
            <a:r>
              <a:rPr lang="zh-TW" altLang="en-US" dirty="0"/>
              <a:t>可以輸出很多有用的信息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levelno</a:t>
            </a:r>
            <a:r>
              <a:rPr lang="en-US" altLang="zh-TW" dirty="0"/>
              <a:t>)s</a:t>
            </a:r>
            <a:r>
              <a:rPr lang="zh-TW" altLang="en-US" dirty="0"/>
              <a:t>：列印日誌級別的數值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levelname</a:t>
            </a:r>
            <a:r>
              <a:rPr lang="en-US" altLang="zh-TW" dirty="0"/>
              <a:t>)s</a:t>
            </a:r>
            <a:r>
              <a:rPr lang="zh-TW" altLang="en-US" dirty="0"/>
              <a:t>：列印日誌級別的名稱</a:t>
            </a:r>
          </a:p>
          <a:p>
            <a:pPr lvl="1"/>
            <a:r>
              <a:rPr lang="en-US" altLang="zh-TW" dirty="0"/>
              <a:t>%(pathname)s</a:t>
            </a:r>
            <a:r>
              <a:rPr lang="zh-TW" altLang="en-US" dirty="0"/>
              <a:t>：列印當前執行程式的路徑，其實就是</a:t>
            </a:r>
            <a:r>
              <a:rPr lang="en-US" altLang="zh-TW" dirty="0" err="1"/>
              <a:t>sys.argv</a:t>
            </a:r>
            <a:r>
              <a:rPr lang="en-US" altLang="zh-TW" dirty="0"/>
              <a:t>[0]</a:t>
            </a:r>
          </a:p>
          <a:p>
            <a:pPr lvl="1"/>
            <a:r>
              <a:rPr lang="en-US" altLang="zh-TW" dirty="0"/>
              <a:t>%(filename)s</a:t>
            </a:r>
            <a:r>
              <a:rPr lang="zh-TW" altLang="en-US" dirty="0"/>
              <a:t>：列印當前執行程式名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funcName</a:t>
            </a:r>
            <a:r>
              <a:rPr lang="en-US" altLang="zh-TW" dirty="0"/>
              <a:t>)s</a:t>
            </a:r>
            <a:r>
              <a:rPr lang="zh-TW" altLang="en-US" dirty="0"/>
              <a:t>：列印日誌的當前函數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lineno</a:t>
            </a:r>
            <a:r>
              <a:rPr lang="en-US" altLang="zh-TW" dirty="0"/>
              <a:t>)d</a:t>
            </a:r>
            <a:r>
              <a:rPr lang="zh-TW" altLang="en-US" dirty="0"/>
              <a:t>：列印日誌的當前行號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asctime</a:t>
            </a:r>
            <a:r>
              <a:rPr lang="en-US" altLang="zh-TW" dirty="0"/>
              <a:t>)s</a:t>
            </a:r>
            <a:r>
              <a:rPr lang="zh-TW" altLang="en-US" dirty="0"/>
              <a:t>：列印日誌的時間</a:t>
            </a:r>
          </a:p>
          <a:p>
            <a:pPr lvl="1"/>
            <a:r>
              <a:rPr lang="en-US" altLang="zh-TW" dirty="0"/>
              <a:t>%(thread)d</a:t>
            </a:r>
            <a:r>
              <a:rPr lang="zh-TW" altLang="en-US" dirty="0"/>
              <a:t>：列印執行緒</a:t>
            </a:r>
            <a:r>
              <a:rPr lang="en-US" altLang="zh-TW" dirty="0"/>
              <a:t>ID</a:t>
            </a:r>
          </a:p>
          <a:p>
            <a:pPr lvl="1"/>
            <a:r>
              <a:rPr lang="en-US" altLang="zh-TW" dirty="0"/>
              <a:t>%(</a:t>
            </a:r>
            <a:r>
              <a:rPr lang="en-US" altLang="zh-TW" dirty="0" err="1"/>
              <a:t>threadName</a:t>
            </a:r>
            <a:r>
              <a:rPr lang="en-US" altLang="zh-TW" dirty="0"/>
              <a:t>)s</a:t>
            </a:r>
            <a:r>
              <a:rPr lang="zh-TW" altLang="en-US" dirty="0"/>
              <a:t>：列印執行緒名稱</a:t>
            </a:r>
          </a:p>
          <a:p>
            <a:pPr lvl="1"/>
            <a:r>
              <a:rPr lang="en-US" altLang="zh-TW" dirty="0"/>
              <a:t>%(process)d</a:t>
            </a:r>
            <a:r>
              <a:rPr lang="zh-TW" altLang="en-US" dirty="0"/>
              <a:t>：列印進程</a:t>
            </a:r>
            <a:r>
              <a:rPr lang="en-US" altLang="zh-TW" dirty="0"/>
              <a:t>ID</a:t>
            </a:r>
          </a:p>
          <a:p>
            <a:pPr lvl="1"/>
            <a:r>
              <a:rPr lang="en-US" altLang="zh-TW" dirty="0"/>
              <a:t>%(message)s</a:t>
            </a:r>
            <a:r>
              <a:rPr lang="zh-TW" altLang="en-US" dirty="0"/>
              <a:t>：列印日誌信息</a:t>
            </a:r>
            <a:endParaRPr lang="en-US" altLang="zh-TW" dirty="0"/>
          </a:p>
          <a:p>
            <a:r>
              <a:rPr lang="en-US" altLang="zh-TW" dirty="0" err="1"/>
              <a:t>datefmt</a:t>
            </a:r>
            <a:r>
              <a:rPr lang="zh-TW" altLang="en-US" dirty="0"/>
              <a:t>：指定時間格式，同</a:t>
            </a:r>
            <a:r>
              <a:rPr lang="en-US" altLang="zh-TW" dirty="0" err="1"/>
              <a:t>time.strftime</a:t>
            </a:r>
            <a:r>
              <a:rPr lang="en-US" altLang="zh-TW" dirty="0"/>
              <a:t>()</a:t>
            </a:r>
            <a:r>
              <a:rPr lang="zh-TW" altLang="en-US" dirty="0"/>
              <a:t>；</a:t>
            </a:r>
          </a:p>
          <a:p>
            <a:r>
              <a:rPr lang="en-US" altLang="zh-TW" dirty="0"/>
              <a:t>level</a:t>
            </a:r>
            <a:r>
              <a:rPr lang="zh-TW" altLang="en-US" dirty="0"/>
              <a:t>：設置日誌級別，預設為</a:t>
            </a:r>
            <a:r>
              <a:rPr lang="en-US" altLang="zh-TW" dirty="0" err="1"/>
              <a:t>logging.WARNNING</a:t>
            </a:r>
            <a:r>
              <a:rPr lang="zh-TW" altLang="en-US" dirty="0"/>
              <a:t>；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B52C2CA-21CB-41C3-996A-480759A9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logging</a:t>
            </a:r>
            <a:r>
              <a:rPr lang="en-US" altLang="zh-TW" err="1"/>
              <a:t>.</a:t>
            </a:r>
            <a:r>
              <a:rPr lang="en-US" altLang="zh-TW"/>
              <a:t>basicConfig</a:t>
            </a:r>
            <a:r>
              <a:rPr lang="zh-TW" altLang="en-US"/>
              <a:t>函數各參數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941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BB20204-3B5E-4D80-925F-16CB922A6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/>
              <a:t>建立執行緒，將 </a:t>
            </a:r>
            <a:r>
              <a:rPr lang="en-US" altLang="zh-TW" dirty="0"/>
              <a:t>target </a:t>
            </a:r>
            <a:r>
              <a:rPr lang="zh-TW" altLang="en-US" dirty="0"/>
              <a:t>指定為要執行的 </a:t>
            </a:r>
            <a:r>
              <a:rPr lang="en-US" altLang="zh-TW" dirty="0"/>
              <a:t>function</a:t>
            </a:r>
            <a:r>
              <a:rPr lang="zh-TW" altLang="en-US" dirty="0"/>
              <a:t>，</a:t>
            </a:r>
            <a:r>
              <a:rPr lang="en-US" altLang="zh-TW" dirty="0"/>
              <a:t>name </a:t>
            </a:r>
            <a:r>
              <a:rPr lang="zh-TW" altLang="en-US" dirty="0"/>
              <a:t>就是設定的執行緒名稱，若要傳入參數，可以設定 </a:t>
            </a:r>
            <a:r>
              <a:rPr lang="en-US" altLang="zh-TW" dirty="0" err="1"/>
              <a:t>args</a:t>
            </a:r>
            <a:r>
              <a:rPr lang="en-US" altLang="zh-TW" dirty="0"/>
              <a:t> </a:t>
            </a:r>
            <a:r>
              <a:rPr lang="zh-TW" altLang="en-US" dirty="0"/>
              <a:t>，設定格式一定要是 </a:t>
            </a:r>
            <a:r>
              <a:rPr lang="en-US" altLang="zh-TW" dirty="0"/>
              <a:t>Tuple(</a:t>
            </a:r>
            <a:r>
              <a:rPr lang="zh-TW" altLang="en-US" dirty="0"/>
              <a:t>變數名稱</a:t>
            </a:r>
            <a:r>
              <a:rPr lang="en-US" altLang="zh-TW" dirty="0"/>
              <a:t>, )</a:t>
            </a:r>
          </a:p>
          <a:p>
            <a:pPr lvl="1"/>
            <a:r>
              <a:rPr lang="en-US" altLang="zh-TW" dirty="0" err="1"/>
              <a:t>threading.Thread</a:t>
            </a:r>
            <a:r>
              <a:rPr lang="en-US" altLang="zh-TW" dirty="0"/>
              <a:t>(target=function, name="Thread</a:t>
            </a:r>
            <a:r>
              <a:rPr lang="zh-TW" altLang="en-US" dirty="0"/>
              <a:t>名字</a:t>
            </a:r>
            <a:r>
              <a:rPr lang="en-US" altLang="zh-TW" dirty="0"/>
              <a:t>", </a:t>
            </a:r>
            <a:r>
              <a:rPr lang="en-US" altLang="zh-TW" dirty="0" err="1"/>
              <a:t>args</a:t>
            </a:r>
            <a:r>
              <a:rPr lang="en-US" altLang="zh-TW" dirty="0"/>
              <a:t>=</a:t>
            </a:r>
            <a:r>
              <a:rPr lang="zh-TW" altLang="en-US" dirty="0"/>
              <a:t>參數</a:t>
            </a:r>
            <a:r>
              <a:rPr lang="en-US" altLang="zh-TW" dirty="0"/>
              <a:t>) </a:t>
            </a:r>
          </a:p>
          <a:p>
            <a:r>
              <a:rPr lang="zh-TW" altLang="en-US" dirty="0"/>
              <a:t>開始執行指定的執行緒，</a:t>
            </a:r>
            <a:r>
              <a:rPr lang="en-US" altLang="zh-TW" dirty="0"/>
              <a:t>start</a:t>
            </a:r>
            <a:r>
              <a:rPr lang="zh-TW" altLang="en-US" dirty="0"/>
              <a:t>前面要放指定的執行緒名稱</a:t>
            </a:r>
          </a:p>
          <a:p>
            <a:pPr lvl="1"/>
            <a:r>
              <a:rPr lang="en-US" altLang="zh-TW" dirty="0"/>
              <a:t>&lt;Thread&gt;.start() </a:t>
            </a:r>
          </a:p>
          <a:p>
            <a:r>
              <a:rPr lang="zh-TW" altLang="en-US" dirty="0"/>
              <a:t>將主執行緒暫停，等待指定的執行緒結束，</a:t>
            </a:r>
            <a:r>
              <a:rPr lang="en-US" altLang="zh-TW" dirty="0"/>
              <a:t>join </a:t>
            </a:r>
            <a:r>
              <a:rPr lang="zh-TW" altLang="en-US" dirty="0"/>
              <a:t>前面要放指定的執行緒名稱</a:t>
            </a:r>
          </a:p>
          <a:p>
            <a:pPr lvl="1"/>
            <a:r>
              <a:rPr lang="en-US" altLang="zh-TW" dirty="0"/>
              <a:t>&lt;Thread&gt;.join()</a:t>
            </a:r>
          </a:p>
          <a:p>
            <a:r>
              <a:rPr lang="zh-TW" altLang="en-US" dirty="0"/>
              <a:t>查看目前有多少個執行緒</a:t>
            </a:r>
          </a:p>
          <a:p>
            <a:pPr lvl="1"/>
            <a:r>
              <a:rPr lang="en-US" altLang="zh-TW" dirty="0" err="1"/>
              <a:t>threading.active_count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查看目前使用執行緒的資訊</a:t>
            </a:r>
          </a:p>
          <a:p>
            <a:pPr lvl="1"/>
            <a:r>
              <a:rPr lang="en-US" altLang="zh-TW" dirty="0" err="1"/>
              <a:t>threading.enumerate</a:t>
            </a:r>
            <a:r>
              <a:rPr lang="en-US" altLang="zh-TW" dirty="0"/>
              <a:t>() </a:t>
            </a:r>
          </a:p>
          <a:p>
            <a:r>
              <a:rPr lang="zh-TW" altLang="en-US" dirty="0"/>
              <a:t>查看目前在哪個執行緒中</a:t>
            </a:r>
          </a:p>
          <a:p>
            <a:pPr lvl="1"/>
            <a:r>
              <a:rPr lang="en-US" altLang="zh-TW" dirty="0" err="1"/>
              <a:t>threading.current_thread</a:t>
            </a:r>
            <a:r>
              <a:rPr lang="en-US" altLang="zh-TW" dirty="0"/>
              <a:t>() 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183E86E-43F5-4CE7-A027-B6300A68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</a:t>
            </a:r>
            <a:r>
              <a:rPr lang="zh-TW" altLang="en-US" dirty="0"/>
              <a:t>多線程 </a:t>
            </a:r>
            <a:r>
              <a:rPr lang="en-US" altLang="zh-TW" dirty="0"/>
              <a:t>Threading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9560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3F81ED7-2F87-495B-A894-0A72EB306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multiprocessing </a:t>
            </a:r>
            <a:r>
              <a:rPr lang="zh-TW" altLang="en-US" dirty="0"/>
              <a:t>是一個支持使用與 </a:t>
            </a:r>
            <a:r>
              <a:rPr lang="en-US" altLang="zh-TW" dirty="0"/>
              <a:t>threading </a:t>
            </a:r>
            <a:r>
              <a:rPr lang="zh-TW" altLang="en-US" dirty="0"/>
              <a:t>模組類似的 </a:t>
            </a:r>
            <a:r>
              <a:rPr lang="en-US" altLang="zh-TW" dirty="0"/>
              <a:t>API </a:t>
            </a:r>
            <a:r>
              <a:rPr lang="zh-TW" altLang="en-US" dirty="0"/>
              <a:t>來產生進程的庫。 </a:t>
            </a:r>
            <a:endParaRPr lang="en-US" altLang="zh-TW" dirty="0"/>
          </a:p>
          <a:p>
            <a:r>
              <a:rPr lang="en-US" altLang="zh-TW" dirty="0"/>
              <a:t>multiprocessing </a:t>
            </a:r>
            <a:r>
              <a:rPr lang="zh-TW" altLang="en-US" dirty="0"/>
              <a:t>庫同時提供了本地和遠端併發操作，通過使用子進程而非執行緒有效地繞過了 全域解譯器鎖。 </a:t>
            </a:r>
            <a:endParaRPr lang="en-US" altLang="zh-TW" dirty="0"/>
          </a:p>
          <a:p>
            <a:r>
              <a:rPr lang="zh-TW" altLang="en-US" dirty="0"/>
              <a:t>因此，</a:t>
            </a:r>
            <a:r>
              <a:rPr lang="en-US" altLang="zh-TW" dirty="0"/>
              <a:t>multiprocessing </a:t>
            </a:r>
            <a:r>
              <a:rPr lang="zh-TW" altLang="en-US" dirty="0"/>
              <a:t>模組允許程式師充分利用給定機器上的多個處理器。 它在 </a:t>
            </a:r>
            <a:r>
              <a:rPr lang="en-US" altLang="zh-TW" dirty="0"/>
              <a:t>Unix </a:t>
            </a:r>
            <a:r>
              <a:rPr lang="zh-TW" altLang="en-US" dirty="0"/>
              <a:t>和 </a:t>
            </a:r>
            <a:r>
              <a:rPr lang="en-US" altLang="zh-TW" dirty="0"/>
              <a:t>Windows </a:t>
            </a:r>
            <a:r>
              <a:rPr lang="zh-TW" altLang="en-US" dirty="0"/>
              <a:t>上均可運行。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4347B06-3924-4132-B22A-9F29D330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multiprocessing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4503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E5181F0-67FE-4BE9-8C92-D36B9139D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4DCE5F5-0DE8-45EC-BD14-7E20AD55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多進程 </a:t>
            </a:r>
            <a:r>
              <a:rPr lang="en-US" altLang="zh-TW" dirty="0"/>
              <a:t>Multiprocessing</a:t>
            </a:r>
            <a:endParaRPr lang="zh-TW" altLang="en-US" dirty="0"/>
          </a:p>
        </p:txBody>
      </p:sp>
      <p:pic>
        <p:nvPicPr>
          <p:cNvPr id="1026" name="Picture 2" descr="https://1.bp.blogspot.com/-TM1PxMIoKE8/W-OSazQFTOI/AAAAAAAADTM/_D3slfgbo6EO_Bcf7ZCIBb8A3MxHcjgIgCLcBGAs/s1600/%25E5%25A4%259A%25E9%2580%25B2%25E7%25A8%258B%25E8%2588%2587%25E5%25A4%259A%25E7%25B7%259A%25E7%25A8%258B%25E7%259A%2584%25E5%25B7%25AE%25E7%2595%25B0.png">
            <a:extLst>
              <a:ext uri="{FF2B5EF4-FFF2-40B4-BE49-F238E27FC236}">
                <a16:creationId xmlns:a16="http://schemas.microsoft.com/office/drawing/2014/main" id="{68F7A1C1-9D66-4EB7-A8D6-64B85350D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82" y="1600201"/>
            <a:ext cx="7879214" cy="491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744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5D7404E-8B06-4063-8609-0A23F0CA2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Multi-processing (</a:t>
            </a:r>
            <a:r>
              <a:rPr lang="zh-TW" altLang="en-US" dirty="0"/>
              <a:t>多處理程序</a:t>
            </a:r>
            <a:r>
              <a:rPr lang="en-US" altLang="zh-TW" dirty="0"/>
              <a:t>/</a:t>
            </a:r>
            <a:r>
              <a:rPr lang="zh-TW" altLang="en-US" dirty="0"/>
              <a:t>多進程</a:t>
            </a:r>
            <a:r>
              <a:rPr lang="en-US" altLang="zh-TW" dirty="0"/>
              <a:t>)</a:t>
            </a:r>
            <a:r>
              <a:rPr lang="zh-TW" altLang="en-US" dirty="0"/>
              <a:t>：</a:t>
            </a:r>
          </a:p>
          <a:p>
            <a:pPr lvl="1"/>
            <a:r>
              <a:rPr lang="zh-TW" altLang="en-US" dirty="0"/>
              <a:t>資料在彼此間傳遞變得更加複雜及花時間，因為一個 </a:t>
            </a:r>
            <a:r>
              <a:rPr lang="en-US" altLang="zh-TW" dirty="0"/>
              <a:t>process </a:t>
            </a:r>
            <a:r>
              <a:rPr lang="zh-TW" altLang="en-US" dirty="0"/>
              <a:t>在作業系統的管理下是無法去存取別的 </a:t>
            </a:r>
            <a:r>
              <a:rPr lang="en-US" altLang="zh-TW" dirty="0"/>
              <a:t>process </a:t>
            </a:r>
            <a:r>
              <a:rPr lang="zh-TW" altLang="en-US" dirty="0"/>
              <a:t>的 </a:t>
            </a:r>
            <a:r>
              <a:rPr lang="en-US" altLang="zh-TW" dirty="0"/>
              <a:t>memory</a:t>
            </a:r>
          </a:p>
          <a:p>
            <a:pPr lvl="1"/>
            <a:r>
              <a:rPr lang="zh-TW" altLang="en-US" dirty="0"/>
              <a:t>適合需要 </a:t>
            </a:r>
            <a:r>
              <a:rPr lang="en-US" altLang="zh-TW" dirty="0"/>
              <a:t>CPU </a:t>
            </a:r>
            <a:r>
              <a:rPr lang="zh-TW" altLang="en-US" dirty="0"/>
              <a:t>密集，像是迴圈計算</a:t>
            </a:r>
          </a:p>
          <a:p>
            <a:r>
              <a:rPr lang="en-US" altLang="zh-TW" dirty="0"/>
              <a:t>Multi-threading (</a:t>
            </a:r>
            <a:r>
              <a:rPr lang="zh-TW" altLang="en-US" dirty="0"/>
              <a:t>多執行緒</a:t>
            </a:r>
            <a:r>
              <a:rPr lang="en-US" altLang="zh-TW" dirty="0"/>
              <a:t>/</a:t>
            </a:r>
            <a:r>
              <a:rPr lang="zh-TW" altLang="en-US" dirty="0"/>
              <a:t>多線程</a:t>
            </a:r>
            <a:r>
              <a:rPr lang="en-US" altLang="zh-TW" dirty="0"/>
              <a:t>)</a:t>
            </a:r>
            <a:r>
              <a:rPr lang="zh-TW" altLang="en-US" dirty="0"/>
              <a:t>：</a:t>
            </a:r>
          </a:p>
          <a:p>
            <a:pPr lvl="1"/>
            <a:r>
              <a:rPr lang="zh-TW" altLang="en-US" dirty="0"/>
              <a:t>資料彼此傳遞簡單，因為多執行緒的 </a:t>
            </a:r>
            <a:r>
              <a:rPr lang="en-US" altLang="zh-TW" dirty="0"/>
              <a:t>memory </a:t>
            </a:r>
            <a:r>
              <a:rPr lang="zh-TW" altLang="en-US" dirty="0"/>
              <a:t>之間是共用的，但也因此要避免會有 </a:t>
            </a:r>
            <a:r>
              <a:rPr lang="en-US" altLang="zh-TW" dirty="0"/>
              <a:t>Race Condition </a:t>
            </a:r>
            <a:r>
              <a:rPr lang="zh-TW" altLang="en-US" dirty="0"/>
              <a:t>問題</a:t>
            </a:r>
          </a:p>
          <a:p>
            <a:pPr lvl="1"/>
            <a:r>
              <a:rPr lang="zh-TW" altLang="en-US" dirty="0"/>
              <a:t>適合需要 </a:t>
            </a:r>
            <a:r>
              <a:rPr lang="en-US" altLang="zh-TW" dirty="0"/>
              <a:t>I/O </a:t>
            </a:r>
            <a:r>
              <a:rPr lang="zh-TW" altLang="en-US" dirty="0"/>
              <a:t>密集，像是爬蟲需要時間等待 </a:t>
            </a:r>
            <a:r>
              <a:rPr lang="en-US" altLang="zh-TW" dirty="0"/>
              <a:t>request </a:t>
            </a:r>
            <a:r>
              <a:rPr lang="zh-TW" altLang="en-US" dirty="0"/>
              <a:t>回覆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1B97AF2-E419-467D-8A28-7886B1F0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Multi-processing </a:t>
            </a:r>
            <a:r>
              <a:rPr lang="zh-TW" altLang="en-US" sz="3600" dirty="0"/>
              <a:t>和</a:t>
            </a:r>
            <a:r>
              <a:rPr lang="en-US" altLang="zh-TW" sz="3600" dirty="0"/>
              <a:t>Multi-threading </a:t>
            </a:r>
            <a:r>
              <a:rPr lang="zh-TW" altLang="en-US" sz="3600" dirty="0"/>
              <a:t>的優缺點</a:t>
            </a:r>
          </a:p>
        </p:txBody>
      </p:sp>
    </p:spTree>
    <p:extLst>
      <p:ext uri="{BB962C8B-B14F-4D97-AF65-F5344CB8AC3E}">
        <p14:creationId xmlns:p14="http://schemas.microsoft.com/office/powerpoint/2010/main" val="12386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319D870-AED3-4BBD-9C90-EAA2F5B80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用</a:t>
            </a:r>
            <a:r>
              <a:rPr lang="en-US" altLang="zh-TW" dirty="0" err="1"/>
              <a:t>multiprocess</a:t>
            </a:r>
            <a:r>
              <a:rPr lang="zh-TW" altLang="en-US" dirty="0"/>
              <a:t>替代</a:t>
            </a:r>
            <a:r>
              <a:rPr lang="en-US" altLang="zh-TW" dirty="0"/>
              <a:t>Thread</a:t>
            </a:r>
          </a:p>
          <a:p>
            <a:r>
              <a:rPr lang="en-US" altLang="zh-TW" dirty="0" err="1"/>
              <a:t>multiprocess</a:t>
            </a:r>
            <a:r>
              <a:rPr lang="zh-TW" altLang="en-US" dirty="0"/>
              <a:t>庫的出現很大程度上是為了彌補</a:t>
            </a:r>
            <a:r>
              <a:rPr lang="en-US" altLang="zh-TW" dirty="0"/>
              <a:t>thread</a:t>
            </a:r>
            <a:r>
              <a:rPr lang="zh-TW" altLang="en-US" dirty="0"/>
              <a:t>庫因為</a:t>
            </a:r>
            <a:r>
              <a:rPr lang="en-US" altLang="zh-TW" dirty="0"/>
              <a:t>GIL</a:t>
            </a:r>
            <a:r>
              <a:rPr lang="zh-TW" altLang="en-US" dirty="0"/>
              <a:t>而低效的缺陷。它完整的複製了一套</a:t>
            </a:r>
            <a:r>
              <a:rPr lang="en-US" altLang="zh-TW" dirty="0"/>
              <a:t>thread</a:t>
            </a:r>
            <a:r>
              <a:rPr lang="zh-TW" altLang="en-US" dirty="0"/>
              <a:t>所提供的介面方便遷移。唯一的不同就是它使用了多程序而不是多執行緒。每個程序有自己的獨立的</a:t>
            </a:r>
            <a:r>
              <a:rPr lang="en-US" altLang="zh-TW" dirty="0"/>
              <a:t>GIL</a:t>
            </a:r>
            <a:r>
              <a:rPr lang="zh-TW" altLang="en-US" dirty="0"/>
              <a:t>，因此也不會出現程序之間的</a:t>
            </a:r>
            <a:r>
              <a:rPr lang="en-US" altLang="zh-TW" dirty="0"/>
              <a:t>GIL</a:t>
            </a:r>
            <a:r>
              <a:rPr lang="zh-TW" altLang="en-US" dirty="0"/>
              <a:t>爭搶。</a:t>
            </a:r>
            <a:endParaRPr lang="en-US" altLang="zh-TW" dirty="0"/>
          </a:p>
          <a:p>
            <a:r>
              <a:rPr lang="zh-TW" altLang="en-US" dirty="0"/>
              <a:t>而</a:t>
            </a:r>
            <a:r>
              <a:rPr lang="en-US" altLang="zh-TW" dirty="0" err="1"/>
              <a:t>multiprocess</a:t>
            </a:r>
            <a:r>
              <a:rPr lang="zh-TW" altLang="en-US" dirty="0"/>
              <a:t>由於程序之間無法看到對方的資料，只能通過在主執行緒申明一個</a:t>
            </a:r>
            <a:r>
              <a:rPr lang="en-US" altLang="zh-TW" dirty="0"/>
              <a:t>Queue</a:t>
            </a:r>
            <a:r>
              <a:rPr lang="zh-TW" altLang="en-US" dirty="0"/>
              <a:t>，</a:t>
            </a:r>
            <a:r>
              <a:rPr lang="en-US" altLang="zh-TW" dirty="0"/>
              <a:t>put</a:t>
            </a:r>
            <a:r>
              <a:rPr lang="zh-TW" altLang="en-US" dirty="0"/>
              <a:t>再</a:t>
            </a:r>
            <a:r>
              <a:rPr lang="en-US" altLang="zh-TW" dirty="0"/>
              <a:t>get</a:t>
            </a:r>
            <a:r>
              <a:rPr lang="zh-TW" altLang="en-US" dirty="0"/>
              <a:t>或者用</a:t>
            </a:r>
            <a:r>
              <a:rPr lang="en-US" altLang="zh-TW" dirty="0" err="1"/>
              <a:t>sharememory</a:t>
            </a:r>
            <a:r>
              <a:rPr lang="zh-TW" altLang="en-US" dirty="0"/>
              <a:t>的方法。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34C6879-F65D-4A94-9275-56513B875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/>
              <a:t>如何避免受到</a:t>
            </a:r>
            <a:r>
              <a:rPr lang="en-US" altLang="zh-TW" sz="3200" dirty="0"/>
              <a:t>GIL(Global Interpreter Lock)</a:t>
            </a:r>
            <a:r>
              <a:rPr lang="zh-TW" altLang="en-US" sz="3200" dirty="0"/>
              <a:t>的影響</a:t>
            </a:r>
          </a:p>
        </p:txBody>
      </p:sp>
    </p:spTree>
    <p:extLst>
      <p:ext uri="{BB962C8B-B14F-4D97-AF65-F5344CB8AC3E}">
        <p14:creationId xmlns:p14="http://schemas.microsoft.com/office/powerpoint/2010/main" val="4103477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B8C1EAE-D141-48F0-BEF2-D221DF76E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進程之間互相獨立，預設為不能共享數據</a:t>
            </a:r>
          </a:p>
          <a:p>
            <a:r>
              <a:rPr lang="zh-TW" altLang="en-US" dirty="0"/>
              <a:t>透過</a:t>
            </a:r>
            <a:r>
              <a:rPr lang="en-US" altLang="zh-TW" dirty="0" err="1"/>
              <a:t>multiprocess</a:t>
            </a:r>
            <a:r>
              <a:rPr lang="zh-TW" altLang="en-US" dirty="0"/>
              <a:t>模塊中的</a:t>
            </a:r>
            <a:r>
              <a:rPr lang="en-US" altLang="zh-TW" dirty="0"/>
              <a:t>Pipe</a:t>
            </a:r>
            <a:r>
              <a:rPr lang="zh-TW" altLang="en-US" dirty="0"/>
              <a:t>及</a:t>
            </a:r>
            <a:r>
              <a:rPr lang="en-US" altLang="zh-TW" dirty="0"/>
              <a:t>Queue</a:t>
            </a:r>
            <a:r>
              <a:rPr lang="zh-TW" altLang="en-US" dirty="0"/>
              <a:t>實現不同進程之間的通信</a:t>
            </a:r>
          </a:p>
          <a:p>
            <a:r>
              <a:rPr lang="en-US" altLang="zh-TW" dirty="0"/>
              <a:t>Queue(</a:t>
            </a:r>
            <a:r>
              <a:rPr lang="zh-TW" altLang="en-US" dirty="0"/>
              <a:t>隊列</a:t>
            </a:r>
            <a:r>
              <a:rPr lang="en-US" altLang="zh-TW" dirty="0"/>
              <a:t>)</a:t>
            </a:r>
            <a:r>
              <a:rPr lang="zh-TW" altLang="en-US" dirty="0"/>
              <a:t>：</a:t>
            </a:r>
          </a:p>
          <a:p>
            <a:pPr lvl="1"/>
            <a:r>
              <a:rPr lang="zh-TW" altLang="en-US" dirty="0"/>
              <a:t>先進來的先出去，後進來的後出去</a:t>
            </a:r>
          </a:p>
          <a:p>
            <a:r>
              <a:rPr lang="zh-TW" altLang="en-US" dirty="0"/>
              <a:t>透過</a:t>
            </a:r>
            <a:r>
              <a:rPr lang="en-US" altLang="zh-TW" dirty="0"/>
              <a:t>Manager</a:t>
            </a:r>
            <a:r>
              <a:rPr lang="zh-TW" altLang="en-US" dirty="0"/>
              <a:t>實現進程之間的數據共享</a:t>
            </a:r>
            <a:endParaRPr lang="en-US" altLang="zh-TW" dirty="0"/>
          </a:p>
          <a:p>
            <a:r>
              <a:rPr lang="zh-TW" altLang="en-US" dirty="0"/>
              <a:t>使用</a:t>
            </a:r>
            <a:r>
              <a:rPr lang="en-US" altLang="zh-TW" dirty="0" err="1"/>
              <a:t>queue.Queue</a:t>
            </a:r>
            <a:r>
              <a:rPr lang="en-US" altLang="zh-TW" dirty="0"/>
              <a:t>()</a:t>
            </a:r>
            <a:r>
              <a:rPr lang="zh-TW" altLang="en-US" dirty="0"/>
              <a:t>調用的方法為線程隊列不適用於進程間的通信</a:t>
            </a:r>
            <a:endParaRPr lang="en-US" altLang="zh-TW" dirty="0"/>
          </a:p>
          <a:p>
            <a:r>
              <a:rPr lang="en-US" altLang="zh-TW" dirty="0"/>
              <a:t>Queue</a:t>
            </a:r>
            <a:r>
              <a:rPr lang="zh-TW" altLang="en-US" dirty="0"/>
              <a:t>據官方文檔也是基於</a:t>
            </a:r>
            <a:r>
              <a:rPr lang="en-US" altLang="zh-TW" dirty="0"/>
              <a:t>pipe</a:t>
            </a:r>
            <a:r>
              <a:rPr lang="zh-TW" altLang="en-US" dirty="0"/>
              <a:t>的實現。</a:t>
            </a:r>
          </a:p>
          <a:p>
            <a:r>
              <a:rPr lang="en-US" altLang="zh-TW" dirty="0"/>
              <a:t>Queue</a:t>
            </a:r>
            <a:r>
              <a:rPr lang="zh-TW" altLang="en-US" dirty="0"/>
              <a:t>的使用主要是一邊</a:t>
            </a:r>
            <a:r>
              <a:rPr lang="en-US" altLang="zh-TW" dirty="0"/>
              <a:t>put(),</a:t>
            </a:r>
            <a:r>
              <a:rPr lang="zh-TW" altLang="en-US" dirty="0"/>
              <a:t>一邊</a:t>
            </a:r>
            <a:r>
              <a:rPr lang="en-US" altLang="zh-TW" dirty="0"/>
              <a:t>get().</a:t>
            </a:r>
            <a:r>
              <a:rPr lang="zh-TW" altLang="en-US" dirty="0"/>
              <a:t>但是</a:t>
            </a:r>
            <a:r>
              <a:rPr lang="en-US" altLang="zh-TW" dirty="0"/>
              <a:t>Queue</a:t>
            </a:r>
            <a:r>
              <a:rPr lang="zh-TW" altLang="en-US" dirty="0"/>
              <a:t>可以是多個</a:t>
            </a:r>
            <a:r>
              <a:rPr lang="en-US" altLang="zh-TW" dirty="0"/>
              <a:t>Process </a:t>
            </a:r>
            <a:r>
              <a:rPr lang="zh-TW" altLang="en-US" dirty="0"/>
              <a:t>進行</a:t>
            </a:r>
            <a:r>
              <a:rPr lang="en-US" altLang="zh-TW" dirty="0"/>
              <a:t>put</a:t>
            </a:r>
            <a:r>
              <a:rPr lang="zh-TW" altLang="en-US" dirty="0"/>
              <a:t>操作，也可以是多個</a:t>
            </a:r>
            <a:r>
              <a:rPr lang="en-US" altLang="zh-TW" dirty="0"/>
              <a:t>Process</a:t>
            </a:r>
            <a:r>
              <a:rPr lang="zh-TW" altLang="en-US" dirty="0"/>
              <a:t>進行</a:t>
            </a:r>
            <a:r>
              <a:rPr lang="en-US" altLang="zh-TW" dirty="0"/>
              <a:t>get()</a:t>
            </a:r>
            <a:r>
              <a:rPr lang="zh-TW" altLang="en-US" dirty="0"/>
              <a:t>操作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5632F63-1E07-4DE3-9D8E-A6513711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multiprocessing.Queue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827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5A61EE5-73C0-4557-9676-F57D6287E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Pipe</a:t>
            </a:r>
            <a:r>
              <a:rPr lang="zh-CN" altLang="en-US" dirty="0"/>
              <a:t>僅僅適用於只有兩個進程一讀一寫的單雙工情況，也就是說資訊是只向一個方向流動</a:t>
            </a:r>
            <a:endParaRPr lang="en-US" altLang="zh-CN" dirty="0"/>
          </a:p>
          <a:p>
            <a:r>
              <a:rPr lang="en-US" altLang="zh-CN" dirty="0"/>
              <a:t>Pipe</a:t>
            </a:r>
            <a:r>
              <a:rPr lang="zh-CN" altLang="en-US" dirty="0"/>
              <a:t>的讀寫效率要高於</a:t>
            </a:r>
            <a:r>
              <a:rPr lang="en-US" altLang="zh-CN" dirty="0"/>
              <a:t>Queue</a:t>
            </a:r>
            <a:r>
              <a:rPr lang="zh-CN" altLang="en-US" dirty="0"/>
              <a:t>，但是不適合多個進程間的通信</a:t>
            </a:r>
            <a:endParaRPr lang="en-US" altLang="zh-CN" dirty="0"/>
          </a:p>
          <a:p>
            <a:endParaRPr lang="en-US" altLang="zh-CN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4BB63CD-0100-4E6D-B198-DB74F96F5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multiprocessing.Pipe</a:t>
            </a:r>
            <a:r>
              <a:rPr lang="en-US" altLang="zh-TW" dirty="0"/>
              <a:t>()</a:t>
            </a:r>
            <a:endParaRPr lang="zh-TW" altLang="en-US" dirty="0"/>
          </a:p>
        </p:txBody>
      </p:sp>
      <p:pic>
        <p:nvPicPr>
          <p:cNvPr id="1026" name="Picture 2" descr="preview">
            <a:extLst>
              <a:ext uri="{FF2B5EF4-FFF2-40B4-BE49-F238E27FC236}">
                <a16:creationId xmlns:a16="http://schemas.microsoft.com/office/drawing/2014/main" id="{7AC75CAF-103A-43C2-97C0-D55568AC8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738" y="3034794"/>
            <a:ext cx="6792687" cy="382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120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7A44087-C0A0-4BB1-BD3A-8A755371C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0736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使用</a:t>
            </a:r>
            <a:r>
              <a:rPr lang="en-US" altLang="zh-TW" dirty="0" err="1"/>
              <a:t>pyinstaller</a:t>
            </a:r>
            <a:r>
              <a:rPr lang="zh-TW" altLang="en-US" dirty="0"/>
              <a:t>工具將程式打包成</a:t>
            </a:r>
            <a:r>
              <a:rPr lang="en-US" altLang="zh-TW" dirty="0"/>
              <a:t>.exe</a:t>
            </a:r>
            <a:r>
              <a:rPr lang="zh-TW" altLang="en-US" dirty="0"/>
              <a:t>文件</a:t>
            </a:r>
            <a:endParaRPr lang="en-US" altLang="zh-TW" dirty="0"/>
          </a:p>
          <a:p>
            <a:pPr>
              <a:lnSpc>
                <a:spcPct val="120000"/>
              </a:lnSpc>
            </a:pPr>
            <a:r>
              <a:rPr lang="en-US" altLang="zh-TW" dirty="0"/>
              <a:t>pip install </a:t>
            </a:r>
            <a:r>
              <a:rPr lang="en-US" altLang="zh-TW" dirty="0" err="1"/>
              <a:t>pyinstaller</a:t>
            </a:r>
            <a:r>
              <a:rPr lang="zh-TW" altLang="en-US" dirty="0"/>
              <a:t>，安裝</a:t>
            </a:r>
            <a:r>
              <a:rPr lang="en-US" altLang="zh-TW" dirty="0" err="1"/>
              <a:t>pyinstaller</a:t>
            </a:r>
            <a:r>
              <a:rPr lang="zh-TW" altLang="en-US" dirty="0"/>
              <a:t>庫</a:t>
            </a:r>
            <a:endParaRPr lang="en-US" altLang="zh-TW" dirty="0"/>
          </a:p>
          <a:p>
            <a:pPr>
              <a:lnSpc>
                <a:spcPct val="120000"/>
              </a:lnSpc>
            </a:pPr>
            <a:r>
              <a:rPr lang="en-US" altLang="zh-TW" dirty="0" err="1"/>
              <a:t>pyinstaller</a:t>
            </a:r>
            <a:r>
              <a:rPr lang="zh-TW" altLang="en-US" dirty="0"/>
              <a:t>基本語法，</a:t>
            </a:r>
            <a:r>
              <a:rPr lang="en-US" altLang="zh-TW" dirty="0"/>
              <a:t> </a:t>
            </a:r>
            <a:r>
              <a:rPr lang="en-US" altLang="zh-TW" dirty="0" err="1"/>
              <a:t>pyinstaller</a:t>
            </a:r>
            <a:r>
              <a:rPr lang="en-US" altLang="zh-TW" dirty="0"/>
              <a:t> [options] script</a:t>
            </a:r>
          </a:p>
          <a:p>
            <a:pPr lvl="1">
              <a:lnSpc>
                <a:spcPct val="120000"/>
              </a:lnSpc>
            </a:pPr>
            <a:r>
              <a:rPr lang="zh-TW" altLang="en-US" dirty="0"/>
              <a:t>例：</a:t>
            </a:r>
            <a:r>
              <a:rPr lang="en-US" altLang="zh-TW" dirty="0" err="1"/>
              <a:t>pyinstaller</a:t>
            </a:r>
            <a:r>
              <a:rPr lang="en-US" altLang="zh-TW" dirty="0"/>
              <a:t> -F myscript.py</a:t>
            </a:r>
          </a:p>
          <a:p>
            <a:pPr lvl="1">
              <a:lnSpc>
                <a:spcPct val="120000"/>
              </a:lnSpc>
            </a:pPr>
            <a:r>
              <a:rPr lang="en-US" altLang="zh-CN" dirty="0"/>
              <a:t>-F</a:t>
            </a:r>
            <a:r>
              <a:rPr lang="zh-CN" altLang="en-US" dirty="0"/>
              <a:t>，</a:t>
            </a:r>
            <a:r>
              <a:rPr lang="en-US" altLang="zh-CN" dirty="0"/>
              <a:t>-</a:t>
            </a:r>
            <a:r>
              <a:rPr lang="en-US" altLang="zh-CN" dirty="0" err="1"/>
              <a:t>onefile</a:t>
            </a:r>
            <a:r>
              <a:rPr lang="en-US" altLang="zh-CN" dirty="0"/>
              <a:t>: </a:t>
            </a:r>
            <a:r>
              <a:rPr lang="zh-CN" altLang="en-US" dirty="0"/>
              <a:t>表示生成單個可執行檔，常用。</a:t>
            </a:r>
          </a:p>
          <a:p>
            <a:pPr lvl="1">
              <a:lnSpc>
                <a:spcPct val="120000"/>
              </a:lnSpc>
            </a:pPr>
            <a:r>
              <a:rPr lang="en-US" altLang="zh-CN" dirty="0"/>
              <a:t>-w, -windowed, -</a:t>
            </a:r>
            <a:r>
              <a:rPr lang="en-US" altLang="zh-CN" dirty="0" err="1"/>
              <a:t>noconsole</a:t>
            </a:r>
            <a:r>
              <a:rPr lang="en-US" altLang="zh-CN" dirty="0"/>
              <a:t>:</a:t>
            </a:r>
            <a:r>
              <a:rPr lang="zh-CN" altLang="en-US" dirty="0"/>
              <a:t>表示去掉控制台視窗，這在</a:t>
            </a:r>
            <a:r>
              <a:rPr lang="en-US" altLang="zh-CN" dirty="0"/>
              <a:t>GUI</a:t>
            </a:r>
            <a:r>
              <a:rPr lang="zh-CN" altLang="en-US" dirty="0"/>
              <a:t>介面時非常有用。不過如果是命令列程式的話那就把這個選項刪除吧！</a:t>
            </a:r>
          </a:p>
          <a:p>
            <a:pPr lvl="1">
              <a:lnSpc>
                <a:spcPct val="120000"/>
              </a:lnSpc>
            </a:pPr>
            <a:r>
              <a:rPr lang="en-US" altLang="zh-CN" dirty="0"/>
              <a:t>-p </a:t>
            </a:r>
            <a:r>
              <a:rPr lang="zh-CN" altLang="en-US" dirty="0"/>
              <a:t>表示你自己自訂需要載入的類路徑，一般情況下用不到</a:t>
            </a:r>
          </a:p>
          <a:p>
            <a:pPr lvl="1">
              <a:lnSpc>
                <a:spcPct val="120000"/>
              </a:lnSpc>
            </a:pPr>
            <a:r>
              <a:rPr lang="en-US" altLang="zh-CN" dirty="0"/>
              <a:t>-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zh-CN" altLang="en-US" dirty="0"/>
              <a:t>表示可執行檔的圖示。注意</a:t>
            </a:r>
            <a:r>
              <a:rPr lang="en-US" altLang="zh-CN" dirty="0"/>
              <a:t>:</a:t>
            </a:r>
            <a:r>
              <a:rPr lang="zh-CN" altLang="en-US" dirty="0"/>
              <a:t>圖片尾碼必須是</a:t>
            </a:r>
            <a:r>
              <a:rPr lang="en-US" altLang="zh-CN" dirty="0"/>
              <a:t>.</a:t>
            </a:r>
            <a:r>
              <a:rPr lang="en-US" altLang="zh-CN" dirty="0" err="1"/>
              <a:t>ico</a:t>
            </a:r>
            <a:endParaRPr lang="en-US" altLang="zh-CN" dirty="0"/>
          </a:p>
          <a:p>
            <a:pPr lvl="1">
              <a:lnSpc>
                <a:spcPct val="120000"/>
              </a:lnSpc>
            </a:pPr>
            <a:r>
              <a:rPr lang="en-US" altLang="zh-CN" dirty="0"/>
              <a:t>-c,console,-</a:t>
            </a:r>
            <a:r>
              <a:rPr lang="en-US" altLang="zh-CN" dirty="0" err="1"/>
              <a:t>nowindowed</a:t>
            </a:r>
            <a:r>
              <a:rPr lang="en-US" altLang="zh-CN" dirty="0"/>
              <a:t>:</a:t>
            </a:r>
            <a:r>
              <a:rPr lang="zh-CN" altLang="en-US" dirty="0"/>
              <a:t>使用控制台，無視窗（預設）</a:t>
            </a:r>
          </a:p>
          <a:p>
            <a:pPr lvl="1">
              <a:lnSpc>
                <a:spcPct val="120000"/>
              </a:lnSpc>
            </a:pPr>
            <a:r>
              <a:rPr lang="en-US" altLang="zh-CN" dirty="0"/>
              <a:t>-D</a:t>
            </a:r>
            <a:r>
              <a:rPr lang="zh-CN" altLang="en-US" dirty="0"/>
              <a:t>，</a:t>
            </a:r>
            <a:r>
              <a:rPr lang="en-US" altLang="zh-CN" dirty="0"/>
              <a:t>-</a:t>
            </a:r>
            <a:r>
              <a:rPr lang="en-US" altLang="zh-CN" dirty="0" err="1"/>
              <a:t>onedir</a:t>
            </a:r>
            <a:r>
              <a:rPr lang="zh-CN" altLang="en-US" dirty="0"/>
              <a:t>：創建一個目錄，包含</a:t>
            </a:r>
            <a:r>
              <a:rPr lang="en-US" altLang="zh-CN" dirty="0"/>
              <a:t>EXE</a:t>
            </a:r>
            <a:r>
              <a:rPr lang="zh-CN" altLang="en-US" dirty="0"/>
              <a:t>檔，但會依賴很多檔（預設選項）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執行</a:t>
            </a:r>
            <a:r>
              <a:rPr lang="en-US" altLang="zh-CN" dirty="0" err="1"/>
              <a:t>pyinstaller</a:t>
            </a:r>
            <a:r>
              <a:rPr lang="en-US" altLang="zh-CN" dirty="0"/>
              <a:t> -F ${Python</a:t>
            </a:r>
            <a:r>
              <a:rPr lang="zh-CN" altLang="en-US" dirty="0"/>
              <a:t>腳本名</a:t>
            </a:r>
            <a:r>
              <a:rPr lang="en-US" altLang="zh-CN" dirty="0"/>
              <a:t>}</a:t>
            </a:r>
            <a:r>
              <a:rPr lang="zh-CN" altLang="en-US" dirty="0"/>
              <a:t>完成檔轉換。</a:t>
            </a:r>
            <a:r>
              <a:rPr lang="en-US" altLang="zh-CN" dirty="0"/>
              <a:t>.exe</a:t>
            </a:r>
            <a:r>
              <a:rPr lang="zh-CN" altLang="en-US" dirty="0"/>
              <a:t>檔生成的絕對路徑會在</a:t>
            </a:r>
            <a:r>
              <a:rPr lang="zh-TW" altLang="en-US" dirty="0"/>
              <a:t>生成畫面</a:t>
            </a:r>
            <a:r>
              <a:rPr lang="zh-CN" altLang="en-US" dirty="0"/>
              <a:t>倒數第二行顯示，通常位於目前的目錄下</a:t>
            </a:r>
            <a:r>
              <a:rPr lang="en-US" altLang="zh-CN" dirty="0" err="1"/>
              <a:t>dist</a:t>
            </a:r>
            <a:r>
              <a:rPr lang="zh-CN" altLang="en-US" dirty="0"/>
              <a:t>所在目錄下。轉換後的</a:t>
            </a:r>
            <a:r>
              <a:rPr lang="en-US" altLang="zh-CN" dirty="0"/>
              <a:t>.exe</a:t>
            </a:r>
            <a:r>
              <a:rPr lang="zh-CN" altLang="en-US" dirty="0"/>
              <a:t>檔案名與</a:t>
            </a:r>
            <a:r>
              <a:rPr lang="en-US" altLang="zh-CN" dirty="0"/>
              <a:t>python</a:t>
            </a:r>
            <a:r>
              <a:rPr lang="zh-CN" altLang="en-US" dirty="0"/>
              <a:t>檔案名相同。</a:t>
            </a:r>
            <a:endParaRPr lang="en-US" altLang="zh-TW" dirty="0"/>
          </a:p>
          <a:p>
            <a:pPr>
              <a:lnSpc>
                <a:spcPct val="120000"/>
              </a:lnSpc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263271C-C77A-4CA0-B41F-40FFE0392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pyinstaller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3407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3460</TotalTime>
  <Words>2492</Words>
  <Application>Microsoft Office PowerPoint</Application>
  <PresentationFormat>寬螢幕</PresentationFormat>
  <Paragraphs>185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2" baseType="lpstr">
      <vt:lpstr>inherit</vt:lpstr>
      <vt:lpstr>微軟正黑體</vt:lpstr>
      <vt:lpstr>新細明體</vt:lpstr>
      <vt:lpstr>Arial</vt:lpstr>
      <vt:lpstr>Calibri</vt:lpstr>
      <vt:lpstr>Consolas</vt:lpstr>
      <vt:lpstr>Times New Roman</vt:lpstr>
      <vt:lpstr>Office Theme</vt:lpstr>
      <vt:lpstr>Python 進階使用</vt:lpstr>
      <vt:lpstr>PowerPoint 簡報</vt:lpstr>
      <vt:lpstr>什麼是 OOP?</vt:lpstr>
      <vt:lpstr> Python 物件導向</vt:lpstr>
      <vt:lpstr>用 Class 來定義類別</vt:lpstr>
      <vt:lpstr>Instance variables 物件變數 V.S. Class variables 類別變數</vt:lpstr>
      <vt:lpstr>類的專有方法：</vt:lpstr>
      <vt:lpstr>Decorator(裝飾詞)</vt:lpstr>
      <vt:lpstr>python 函數的可變參數 *args 和 **kwargs</vt:lpstr>
      <vt:lpstr>異常處理</vt:lpstr>
      <vt:lpstr>logging</vt:lpstr>
      <vt:lpstr>PowerPoint 簡報</vt:lpstr>
      <vt:lpstr>PowerPoint 簡報</vt:lpstr>
      <vt:lpstr>記錄日誌到檔案</vt:lpstr>
      <vt:lpstr>logging.basicConfig函數各參數</vt:lpstr>
      <vt:lpstr> 多線程 Threading</vt:lpstr>
      <vt:lpstr>multiprocessing </vt:lpstr>
      <vt:lpstr>多進程 Multiprocessing</vt:lpstr>
      <vt:lpstr>Multi-processing 和Multi-threading 的優缺點</vt:lpstr>
      <vt:lpstr>如何避免受到GIL(Global Interpreter Lock)的影響</vt:lpstr>
      <vt:lpstr>multiprocessing.Queue</vt:lpstr>
      <vt:lpstr>multiprocessing.Pipe()</vt:lpstr>
      <vt:lpstr>pyinstaller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 </cp:lastModifiedBy>
  <cp:revision>171</cp:revision>
  <dcterms:created xsi:type="dcterms:W3CDTF">2019-06-26T06:06:21Z</dcterms:created>
  <dcterms:modified xsi:type="dcterms:W3CDTF">2022-03-06T05:31:00Z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