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4"/>
  </p:sldMasterIdLst>
  <p:sldIdLst>
    <p:sldId id="256" r:id="rId5"/>
    <p:sldId id="288" r:id="rId6"/>
    <p:sldId id="316" r:id="rId7"/>
    <p:sldId id="308" r:id="rId8"/>
    <p:sldId id="317" r:id="rId9"/>
    <p:sldId id="307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8" r:id="rId18"/>
    <p:sldId id="320" r:id="rId19"/>
    <p:sldId id="321" r:id="rId20"/>
    <p:sldId id="319" r:id="rId21"/>
    <p:sldId id="322" r:id="rId22"/>
    <p:sldId id="323" r:id="rId23"/>
    <p:sldId id="325" r:id="rId24"/>
    <p:sldId id="326" r:id="rId25"/>
    <p:sldId id="324" r:id="rId26"/>
    <p:sldId id="306" r:id="rId27"/>
    <p:sldId id="258" r:id="rId2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EE2B1BF-C497-40AA-92A3-5E3B79CD93E7}">
          <p14:sldIdLst>
            <p14:sldId id="256"/>
            <p14:sldId id="288"/>
            <p14:sldId id="316"/>
            <p14:sldId id="308"/>
            <p14:sldId id="317"/>
            <p14:sldId id="307"/>
            <p14:sldId id="309"/>
            <p14:sldId id="310"/>
            <p14:sldId id="311"/>
            <p14:sldId id="312"/>
            <p14:sldId id="313"/>
            <p14:sldId id="314"/>
            <p14:sldId id="315"/>
            <p14:sldId id="318"/>
            <p14:sldId id="320"/>
            <p14:sldId id="321"/>
            <p14:sldId id="319"/>
            <p14:sldId id="322"/>
            <p14:sldId id="323"/>
            <p14:sldId id="325"/>
            <p14:sldId id="326"/>
            <p14:sldId id="324"/>
            <p14:sldId id="306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03" autoAdjust="0"/>
    <p:restoredTop sz="94660"/>
  </p:normalViewPr>
  <p:slideViewPr>
    <p:cSldViewPr snapToGrid="0">
      <p:cViewPr varScale="1">
        <p:scale>
          <a:sx n="160" d="100"/>
          <a:sy n="160" d="100"/>
        </p:scale>
        <p:origin x="15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54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2026"/>
            <a:ext cx="12192000" cy="30539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794760"/>
            <a:ext cx="11711939" cy="9535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67184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2023/7/19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2023/7/19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62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20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6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7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18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19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20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2023/7/19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55" r:id="rId2"/>
    <p:sldLayoutId id="2147483770" r:id="rId3"/>
    <p:sldLayoutId id="2147483771" r:id="rId4"/>
    <p:sldLayoutId id="2147483769" r:id="rId5"/>
    <p:sldLayoutId id="2147483757" r:id="rId6"/>
    <p:sldLayoutId id="2147483762" r:id="rId7"/>
    <p:sldLayoutId id="2147483758" r:id="rId8"/>
    <p:sldLayoutId id="2147483759" r:id="rId9"/>
    <p:sldLayoutId id="2147483760" r:id="rId10"/>
    <p:sldLayoutId id="2147483761" r:id="rId11"/>
    <p:sldLayoutId id="2147483763" r:id="rId12"/>
    <p:sldLayoutId id="2147483765" r:id="rId13"/>
    <p:sldLayoutId id="214748376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csdn.net/Victor2code/article/details/109005171" TargetMode="External"/><Relationship Id="rId2" Type="http://schemas.openxmlformats.org/officeDocument/2006/relationships/hyperlink" Target="http://www.taroballz.com/2018/01/11/processing_communcation/" TargetMode="Externa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.jpeg"/><Relationship Id="rId7" Type="http://schemas.openxmlformats.org/officeDocument/2006/relationships/hyperlink" Target="http://140.125.21.65:500/#/signin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5315" y="2346419"/>
            <a:ext cx="9360354" cy="824137"/>
          </a:xfrm>
        </p:spPr>
        <p:txBody>
          <a:bodyPr/>
          <a:lstStyle/>
          <a:p>
            <a:r>
              <a:rPr lang="en-US" altLang="zh-TW" sz="5400" dirty="0"/>
              <a:t>Python </a:t>
            </a:r>
            <a:r>
              <a:rPr lang="zh-TW" altLang="en-US" sz="5400" dirty="0"/>
              <a:t>基礎教學</a:t>
            </a:r>
            <a:r>
              <a:rPr lang="en-US" altLang="zh-TW" sz="5400" dirty="0"/>
              <a:t>-</a:t>
            </a:r>
            <a:r>
              <a:rPr lang="zh-TW" altLang="en-US" dirty="0"/>
              <a:t>多工</a:t>
            </a:r>
            <a:endParaRPr lang="zh-TW" altLang="en-US" sz="54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/>
              <a:t>學生：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/>
              <a:t>指導教授：吳先晃 特聘教授</a:t>
            </a:r>
          </a:p>
        </p:txBody>
      </p:sp>
    </p:spTree>
    <p:extLst>
      <p:ext uri="{BB962C8B-B14F-4D97-AF65-F5344CB8AC3E}">
        <p14:creationId xmlns:p14="http://schemas.microsoft.com/office/powerpoint/2010/main" val="2624502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6D4F5D6E-DC86-D64A-BFA9-BC2DF8881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多工</a:t>
            </a:r>
            <a:endParaRPr lang="en-US" altLang="zh-TW" dirty="0"/>
          </a:p>
          <a:p>
            <a:pPr lvl="1"/>
            <a:r>
              <a:rPr lang="zh-TW" altLang="en-US" dirty="0"/>
              <a:t>多線程</a:t>
            </a:r>
            <a:endParaRPr lang="en-US" altLang="zh-TW" dirty="0"/>
          </a:p>
          <a:p>
            <a:pPr lvl="1"/>
            <a:r>
              <a:rPr lang="zh-TW" altLang="en-US" dirty="0"/>
              <a:t>多進程</a:t>
            </a:r>
            <a:endParaRPr lang="en-US" altLang="zh-TW" dirty="0"/>
          </a:p>
          <a:p>
            <a:r>
              <a:rPr lang="zh-TW" altLang="en-US" dirty="0"/>
              <a:t>作業</a:t>
            </a:r>
            <a:endParaRPr lang="en-US" altLang="zh-TW" dirty="0"/>
          </a:p>
          <a:p>
            <a:r>
              <a:rPr lang="zh-TW" altLang="en-US" dirty="0"/>
              <a:t>參考範例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B0392312-3B0F-F5A4-9D96-5A410DEA0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800" dirty="0"/>
              <a:t>Python </a:t>
            </a:r>
            <a:r>
              <a:rPr lang="zh-TW" altLang="en-US" sz="4800" dirty="0"/>
              <a:t>基礎教學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78001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9A35A13-5E48-2F21-EBDF-18320EE10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多工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7C9929E-379A-2247-0A39-F240C887E6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6689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C0CD3B88-69DE-3931-E36E-FF9EAEDC64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用到多工場合</a:t>
            </a:r>
            <a:r>
              <a:rPr lang="en-US" altLang="zh-TW" dirty="0"/>
              <a:t>:</a:t>
            </a:r>
          </a:p>
          <a:p>
            <a:pPr lvl="1"/>
            <a:r>
              <a:rPr lang="zh-TW" altLang="en-US" dirty="0"/>
              <a:t>同時間須顯示許多資料</a:t>
            </a:r>
            <a:endParaRPr lang="en-US" altLang="zh-TW" dirty="0"/>
          </a:p>
          <a:p>
            <a:pPr lvl="1"/>
            <a:r>
              <a:rPr lang="zh-TW" altLang="en-US" dirty="0"/>
              <a:t>讀取</a:t>
            </a:r>
            <a:r>
              <a:rPr lang="en-US" altLang="zh-TW" dirty="0"/>
              <a:t>model</a:t>
            </a:r>
            <a:r>
              <a:rPr lang="zh-TW" altLang="en-US" dirty="0"/>
              <a:t>和</a:t>
            </a:r>
            <a:r>
              <a:rPr lang="en-US" altLang="zh-TW" dirty="0"/>
              <a:t>AI</a:t>
            </a:r>
            <a:r>
              <a:rPr lang="zh-TW" altLang="en-US" dirty="0"/>
              <a:t>運算</a:t>
            </a:r>
            <a:endParaRPr lang="en-US" altLang="zh-TW" dirty="0"/>
          </a:p>
          <a:p>
            <a:pPr lvl="1"/>
            <a:r>
              <a:rPr lang="zh-TW" altLang="en-US" dirty="0"/>
              <a:t>需要長時間掛在背景執行</a:t>
            </a:r>
            <a:endParaRPr lang="en-US" altLang="zh-TW" dirty="0"/>
          </a:p>
          <a:p>
            <a:pPr lvl="1"/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2715636F-2183-9564-C067-7224C248A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多工</a:t>
            </a:r>
          </a:p>
        </p:txBody>
      </p:sp>
    </p:spTree>
    <p:extLst>
      <p:ext uri="{BB962C8B-B14F-4D97-AF65-F5344CB8AC3E}">
        <p14:creationId xmlns:p14="http://schemas.microsoft.com/office/powerpoint/2010/main" val="2904875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478D48FD-DD6C-4951-EC38-44B6C626C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多工　</a:t>
            </a:r>
            <a:endParaRPr lang="en-US" altLang="zh-TW" dirty="0"/>
          </a:p>
          <a:p>
            <a:pPr lvl="1"/>
            <a:r>
              <a:rPr lang="zh-TW" altLang="en-US" dirty="0"/>
              <a:t>多線程</a:t>
            </a:r>
            <a:r>
              <a:rPr lang="en-US" altLang="zh-TW" dirty="0"/>
              <a:t>(Thread)</a:t>
            </a:r>
          </a:p>
          <a:p>
            <a:pPr lvl="2"/>
            <a:r>
              <a:rPr lang="zh-TW" altLang="en-US" dirty="0"/>
              <a:t>簡單講</a:t>
            </a:r>
            <a:r>
              <a:rPr lang="en-US" altLang="zh-TW" dirty="0"/>
              <a:t>:</a:t>
            </a:r>
            <a:r>
              <a:rPr lang="zh-TW" altLang="en-US" dirty="0"/>
              <a:t>一個人有</a:t>
            </a:r>
            <a:r>
              <a:rPr lang="en-US" altLang="zh-TW" dirty="0"/>
              <a:t>2</a:t>
            </a:r>
            <a:r>
              <a:rPr lang="zh-TW" altLang="en-US" dirty="0"/>
              <a:t>隻手，然後可以同時進行</a:t>
            </a:r>
            <a:endParaRPr lang="en-US" altLang="zh-TW" dirty="0"/>
          </a:p>
          <a:p>
            <a:pPr lvl="1"/>
            <a:endParaRPr lang="en-US" altLang="zh-TW" dirty="0"/>
          </a:p>
          <a:p>
            <a:pPr lvl="1"/>
            <a:r>
              <a:rPr lang="zh-TW" altLang="en-US" dirty="0"/>
              <a:t>多進程</a:t>
            </a:r>
            <a:r>
              <a:rPr lang="en-US" altLang="zh-TW" dirty="0"/>
              <a:t>(Process)</a:t>
            </a:r>
          </a:p>
          <a:p>
            <a:pPr lvl="2"/>
            <a:r>
              <a:rPr lang="zh-TW" altLang="en-US" dirty="0"/>
              <a:t>簡單講</a:t>
            </a:r>
            <a:r>
              <a:rPr lang="en-US" altLang="zh-TW" dirty="0"/>
              <a:t>:</a:t>
            </a:r>
            <a:r>
              <a:rPr lang="zh-TW" altLang="en-US" dirty="0"/>
              <a:t>聯合其他人一起做</a:t>
            </a:r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4145C808-3D07-C472-AE84-A0FEE9EA1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多工</a:t>
            </a:r>
          </a:p>
        </p:txBody>
      </p:sp>
    </p:spTree>
    <p:extLst>
      <p:ext uri="{BB962C8B-B14F-4D97-AF65-F5344CB8AC3E}">
        <p14:creationId xmlns:p14="http://schemas.microsoft.com/office/powerpoint/2010/main" val="3795331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4841305-22B9-C8FF-8515-FD49D52C5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多線程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94CFE4D-5A83-C141-826B-630D499CFC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8027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63376DE4-9610-6968-B0D1-2201BD344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275561" cy="4525963"/>
          </a:xfrm>
        </p:spPr>
        <p:txBody>
          <a:bodyPr/>
          <a:lstStyle/>
          <a:p>
            <a:r>
              <a:rPr lang="zh-TW" altLang="en-US" dirty="0"/>
              <a:t>正常使用</a:t>
            </a:r>
            <a:r>
              <a:rPr lang="en-US" altLang="zh-TW" dirty="0"/>
              <a:t>:</a:t>
            </a:r>
          </a:p>
          <a:p>
            <a:pPr lvl="1"/>
            <a:r>
              <a:rPr lang="en-US" altLang="zh-TW" dirty="0"/>
              <a:t>2</a:t>
            </a:r>
            <a:r>
              <a:rPr lang="zh-TW" altLang="en-US" dirty="0"/>
              <a:t>個線程幾乎同時啟動</a:t>
            </a:r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F50312D5-56C7-4FCB-21BB-4C04A928D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多線程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5F4D5EE1-848A-C4E3-85CF-11BCBCB42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306" y="227341"/>
            <a:ext cx="3642302" cy="4146833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498ADF05-5D29-85A4-202D-09516FAA8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8306" y="4506288"/>
            <a:ext cx="687520" cy="1965601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D4C6DD69-4F94-49E6-AC04-2CE0A990A677}"/>
              </a:ext>
            </a:extLst>
          </p:cNvPr>
          <p:cNvSpPr/>
          <p:nvPr/>
        </p:nvSpPr>
        <p:spPr>
          <a:xfrm>
            <a:off x="6451027" y="404977"/>
            <a:ext cx="1769597" cy="1317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34D7CA8-AED0-746D-39C3-56D38AE2C320}"/>
              </a:ext>
            </a:extLst>
          </p:cNvPr>
          <p:cNvSpPr/>
          <p:nvPr/>
        </p:nvSpPr>
        <p:spPr>
          <a:xfrm>
            <a:off x="6451027" y="1465471"/>
            <a:ext cx="1769597" cy="1317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8C2B690-12C4-671A-4D71-D9BB58D80B73}"/>
              </a:ext>
            </a:extLst>
          </p:cNvPr>
          <p:cNvSpPr/>
          <p:nvPr/>
        </p:nvSpPr>
        <p:spPr>
          <a:xfrm>
            <a:off x="6517678" y="2985879"/>
            <a:ext cx="3588848" cy="1317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AACD265-FEB0-77CE-3DF3-89B3CAFEAF98}"/>
              </a:ext>
            </a:extLst>
          </p:cNvPr>
          <p:cNvSpPr/>
          <p:nvPr/>
        </p:nvSpPr>
        <p:spPr>
          <a:xfrm>
            <a:off x="6517678" y="3429000"/>
            <a:ext cx="1588169" cy="1317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B4C45D7-DCC3-B59A-F1F9-A67974CD961F}"/>
              </a:ext>
            </a:extLst>
          </p:cNvPr>
          <p:cNvSpPr/>
          <p:nvPr/>
        </p:nvSpPr>
        <p:spPr>
          <a:xfrm>
            <a:off x="6541740" y="4055788"/>
            <a:ext cx="1588169" cy="1317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15" name="直線單箭頭接點 14">
            <a:extLst>
              <a:ext uri="{FF2B5EF4-FFF2-40B4-BE49-F238E27FC236}">
                <a16:creationId xmlns:a16="http://schemas.microsoft.com/office/drawing/2014/main" id="{811BCF16-8FA7-D7BB-663D-C6BABE46217C}"/>
              </a:ext>
            </a:extLst>
          </p:cNvPr>
          <p:cNvCxnSpPr>
            <a:cxnSpLocks/>
          </p:cNvCxnSpPr>
          <p:nvPr/>
        </p:nvCxnSpPr>
        <p:spPr>
          <a:xfrm flipH="1">
            <a:off x="6146418" y="496503"/>
            <a:ext cx="2837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C0B7645B-1CE8-5264-835C-3EEA6BAA4DE2}"/>
              </a:ext>
            </a:extLst>
          </p:cNvPr>
          <p:cNvCxnSpPr>
            <a:cxnSpLocks/>
          </p:cNvCxnSpPr>
          <p:nvPr/>
        </p:nvCxnSpPr>
        <p:spPr>
          <a:xfrm flipH="1">
            <a:off x="6167233" y="1535803"/>
            <a:ext cx="2837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>
            <a:extLst>
              <a:ext uri="{FF2B5EF4-FFF2-40B4-BE49-F238E27FC236}">
                <a16:creationId xmlns:a16="http://schemas.microsoft.com/office/drawing/2014/main" id="{49236071-CDCE-0199-D76B-1A32A16B816F}"/>
              </a:ext>
            </a:extLst>
          </p:cNvPr>
          <p:cNvCxnSpPr>
            <a:cxnSpLocks/>
          </p:cNvCxnSpPr>
          <p:nvPr/>
        </p:nvCxnSpPr>
        <p:spPr>
          <a:xfrm flipH="1">
            <a:off x="6233884" y="3055219"/>
            <a:ext cx="2837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id="{4BA309D0-B5BB-7EF1-A701-8FD5B4AF6631}"/>
              </a:ext>
            </a:extLst>
          </p:cNvPr>
          <p:cNvCxnSpPr>
            <a:cxnSpLocks/>
          </p:cNvCxnSpPr>
          <p:nvPr/>
        </p:nvCxnSpPr>
        <p:spPr>
          <a:xfrm flipH="1">
            <a:off x="6233884" y="3508981"/>
            <a:ext cx="2837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單箭頭接點 19">
            <a:extLst>
              <a:ext uri="{FF2B5EF4-FFF2-40B4-BE49-F238E27FC236}">
                <a16:creationId xmlns:a16="http://schemas.microsoft.com/office/drawing/2014/main" id="{73283BDF-35A8-27C8-4C6D-0EF94D337E63}"/>
              </a:ext>
            </a:extLst>
          </p:cNvPr>
          <p:cNvCxnSpPr>
            <a:cxnSpLocks/>
          </p:cNvCxnSpPr>
          <p:nvPr/>
        </p:nvCxnSpPr>
        <p:spPr>
          <a:xfrm flipH="1">
            <a:off x="6233884" y="4122018"/>
            <a:ext cx="2837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表格 12">
            <a:extLst>
              <a:ext uri="{FF2B5EF4-FFF2-40B4-BE49-F238E27FC236}">
                <a16:creationId xmlns:a16="http://schemas.microsoft.com/office/drawing/2014/main" id="{003A0508-F931-31AA-D27A-F7C364AFA3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751169"/>
              </p:ext>
            </p:extLst>
          </p:nvPr>
        </p:nvGraphicFramePr>
        <p:xfrm>
          <a:off x="5245768" y="380051"/>
          <a:ext cx="994991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4991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211965">
                <a:tc>
                  <a:txBody>
                    <a:bodyPr/>
                    <a:lstStyle/>
                    <a:p>
                      <a:r>
                        <a:rPr lang="en-US" altLang="zh-TW" sz="900" dirty="0"/>
                        <a:t>A</a:t>
                      </a:r>
                      <a:r>
                        <a:rPr lang="zh-TW" altLang="en-US" sz="900" dirty="0"/>
                        <a:t>報數副程式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graphicFrame>
        <p:nvGraphicFramePr>
          <p:cNvPr id="22" name="表格 12">
            <a:extLst>
              <a:ext uri="{FF2B5EF4-FFF2-40B4-BE49-F238E27FC236}">
                <a16:creationId xmlns:a16="http://schemas.microsoft.com/office/drawing/2014/main" id="{C152EE3E-5784-1208-1477-AC9BF82D5C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027680"/>
              </p:ext>
            </p:extLst>
          </p:nvPr>
        </p:nvGraphicFramePr>
        <p:xfrm>
          <a:off x="5252833" y="1394620"/>
          <a:ext cx="994991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4991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211965">
                <a:tc>
                  <a:txBody>
                    <a:bodyPr/>
                    <a:lstStyle/>
                    <a:p>
                      <a:r>
                        <a:rPr lang="en-US" altLang="zh-TW" sz="900" dirty="0"/>
                        <a:t>B</a:t>
                      </a:r>
                      <a:r>
                        <a:rPr lang="zh-TW" altLang="en-US" sz="900" dirty="0"/>
                        <a:t>報數副程式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graphicFrame>
        <p:nvGraphicFramePr>
          <p:cNvPr id="23" name="表格 12">
            <a:extLst>
              <a:ext uri="{FF2B5EF4-FFF2-40B4-BE49-F238E27FC236}">
                <a16:creationId xmlns:a16="http://schemas.microsoft.com/office/drawing/2014/main" id="{02BEDEC9-6599-FEE8-9DCD-7242780B30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171781"/>
              </p:ext>
            </p:extLst>
          </p:nvPr>
        </p:nvGraphicFramePr>
        <p:xfrm>
          <a:off x="4955292" y="2937451"/>
          <a:ext cx="1509103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9103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211965">
                <a:tc>
                  <a:txBody>
                    <a:bodyPr/>
                    <a:lstStyle/>
                    <a:p>
                      <a:r>
                        <a:rPr lang="zh-TW" altLang="en-US" sz="900" dirty="0"/>
                        <a:t>分別開一線程給副程式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graphicFrame>
        <p:nvGraphicFramePr>
          <p:cNvPr id="24" name="表格 12">
            <a:extLst>
              <a:ext uri="{FF2B5EF4-FFF2-40B4-BE49-F238E27FC236}">
                <a16:creationId xmlns:a16="http://schemas.microsoft.com/office/drawing/2014/main" id="{025B7078-DB9B-B3F1-4371-690430D3A7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27583"/>
              </p:ext>
            </p:extLst>
          </p:nvPr>
        </p:nvGraphicFramePr>
        <p:xfrm>
          <a:off x="5497856" y="3394681"/>
          <a:ext cx="731445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445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211965">
                <a:tc>
                  <a:txBody>
                    <a:bodyPr/>
                    <a:lstStyle/>
                    <a:p>
                      <a:r>
                        <a:rPr lang="zh-TW" altLang="en-US" sz="900" dirty="0"/>
                        <a:t>啟動線程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graphicFrame>
        <p:nvGraphicFramePr>
          <p:cNvPr id="25" name="表格 12">
            <a:extLst>
              <a:ext uri="{FF2B5EF4-FFF2-40B4-BE49-F238E27FC236}">
                <a16:creationId xmlns:a16="http://schemas.microsoft.com/office/drawing/2014/main" id="{5EE7178C-F57D-E277-6F16-7D16919EF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415256"/>
              </p:ext>
            </p:extLst>
          </p:nvPr>
        </p:nvGraphicFramePr>
        <p:xfrm>
          <a:off x="5307645" y="4003651"/>
          <a:ext cx="958897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897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211965">
                <a:tc>
                  <a:txBody>
                    <a:bodyPr/>
                    <a:lstStyle/>
                    <a:p>
                      <a:r>
                        <a:rPr lang="zh-TW" altLang="en-US" sz="900" dirty="0"/>
                        <a:t>等待線程結束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0435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63376DE4-9610-6968-B0D1-2201BD344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275561" cy="4525963"/>
          </a:xfrm>
        </p:spPr>
        <p:txBody>
          <a:bodyPr/>
          <a:lstStyle/>
          <a:p>
            <a:r>
              <a:rPr lang="zh-TW" altLang="en-US" dirty="0"/>
              <a:t>非正常使用</a:t>
            </a:r>
            <a:r>
              <a:rPr lang="en-US" altLang="zh-TW" dirty="0"/>
              <a:t>:</a:t>
            </a:r>
          </a:p>
          <a:p>
            <a:pPr lvl="1"/>
            <a:r>
              <a:rPr lang="zh-TW" altLang="en-US" dirty="0"/>
              <a:t>第</a:t>
            </a:r>
            <a:r>
              <a:rPr lang="en-US" altLang="zh-TW" dirty="0"/>
              <a:t>2</a:t>
            </a:r>
            <a:r>
              <a:rPr lang="zh-TW" altLang="en-US" dirty="0"/>
              <a:t>個線程要等到第</a:t>
            </a:r>
            <a:r>
              <a:rPr lang="en-US" altLang="zh-TW" dirty="0"/>
              <a:t>1</a:t>
            </a:r>
            <a:r>
              <a:rPr lang="zh-TW" altLang="en-US" dirty="0"/>
              <a:t>個線程運行完才會啟動</a:t>
            </a:r>
            <a:endParaRPr lang="en-US" altLang="zh-TW" dirty="0"/>
          </a:p>
          <a:p>
            <a:pPr lvl="2"/>
            <a:r>
              <a:rPr lang="zh-TW" altLang="en-US" dirty="0"/>
              <a:t>失去多線程意義</a:t>
            </a:r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F50312D5-56C7-4FCB-21BB-4C04A928D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多線程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314DED1-7679-85D4-7C6E-F09A1BD9F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306" y="261231"/>
            <a:ext cx="3575099" cy="4083888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A7CB2FF6-4CF9-A745-1259-8461BA6B5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8306" y="4455254"/>
            <a:ext cx="685896" cy="2210108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84E8614E-FCB5-6ECE-D356-AFD9A53198D9}"/>
              </a:ext>
            </a:extLst>
          </p:cNvPr>
          <p:cNvSpPr/>
          <p:nvPr/>
        </p:nvSpPr>
        <p:spPr>
          <a:xfrm>
            <a:off x="6540117" y="3567650"/>
            <a:ext cx="1588169" cy="1317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F5B39B7B-360E-332A-81B4-E4CEED0EAFAC}"/>
              </a:ext>
            </a:extLst>
          </p:cNvPr>
          <p:cNvCxnSpPr>
            <a:cxnSpLocks/>
          </p:cNvCxnSpPr>
          <p:nvPr/>
        </p:nvCxnSpPr>
        <p:spPr>
          <a:xfrm flipH="1">
            <a:off x="6232261" y="3633880"/>
            <a:ext cx="2837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表格 12">
            <a:extLst>
              <a:ext uri="{FF2B5EF4-FFF2-40B4-BE49-F238E27FC236}">
                <a16:creationId xmlns:a16="http://schemas.microsoft.com/office/drawing/2014/main" id="{A497C458-5F88-6BEF-6C0A-3039BA5563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208592"/>
              </p:ext>
            </p:extLst>
          </p:nvPr>
        </p:nvGraphicFramePr>
        <p:xfrm>
          <a:off x="5306022" y="3515513"/>
          <a:ext cx="958897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897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211965">
                <a:tc>
                  <a:txBody>
                    <a:bodyPr/>
                    <a:lstStyle/>
                    <a:p>
                      <a:r>
                        <a:rPr lang="zh-TW" altLang="en-US" sz="900" dirty="0"/>
                        <a:t>等待線程結束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9706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2D0DC3F8-99EA-1946-1DD2-787365234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364938" cy="4525963"/>
          </a:xfrm>
        </p:spPr>
        <p:txBody>
          <a:bodyPr/>
          <a:lstStyle/>
          <a:p>
            <a:r>
              <a:rPr lang="zh-TW" altLang="en-US" dirty="0"/>
              <a:t>攜帶參數</a:t>
            </a:r>
            <a:r>
              <a:rPr lang="en-US" altLang="zh-TW" dirty="0"/>
              <a:t>: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9DD36DAA-31DF-5120-ADD8-9432DFADB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多線程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51D7E6A-5E77-B623-9716-ED436393D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8434" y="823305"/>
            <a:ext cx="5441887" cy="3210373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B537E124-862C-8EB4-1E00-80A0A54C70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8434" y="4142627"/>
            <a:ext cx="691906" cy="2546931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CC02808B-67D4-6337-B17B-0D4CEF01A51F}"/>
              </a:ext>
            </a:extLst>
          </p:cNvPr>
          <p:cNvSpPr/>
          <p:nvPr/>
        </p:nvSpPr>
        <p:spPr>
          <a:xfrm>
            <a:off x="9927771" y="2887580"/>
            <a:ext cx="1654629" cy="3025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523CE725-21AE-5C9E-5ECF-17CF74047E4A}"/>
              </a:ext>
            </a:extLst>
          </p:cNvPr>
          <p:cNvCxnSpPr>
            <a:cxnSpLocks/>
          </p:cNvCxnSpPr>
          <p:nvPr/>
        </p:nvCxnSpPr>
        <p:spPr>
          <a:xfrm flipH="1">
            <a:off x="6096000" y="2963206"/>
            <a:ext cx="383177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F8A354FE-0B40-6F0F-94AC-18602A49B9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680865"/>
              </p:ext>
            </p:extLst>
          </p:nvPr>
        </p:nvGraphicFramePr>
        <p:xfrm>
          <a:off x="5248075" y="2848906"/>
          <a:ext cx="958897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897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211965">
                <a:tc>
                  <a:txBody>
                    <a:bodyPr/>
                    <a:lstStyle/>
                    <a:p>
                      <a:r>
                        <a:rPr lang="zh-TW" altLang="en-US" sz="900" dirty="0"/>
                        <a:t>攜帶參數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868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:a16="http://schemas.microsoft.com/office/drawing/2014/main" id="{57CF6146-6EAB-66CF-0EEA-2DA1AD351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531" y="914743"/>
            <a:ext cx="4629796" cy="5077534"/>
          </a:xfrm>
          <a:prstGeom prst="rect">
            <a:avLst/>
          </a:prstGeom>
        </p:spPr>
      </p:pic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52A866F-89C2-17BB-94D5-804CD7905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4986803" cy="4525963"/>
          </a:xfrm>
        </p:spPr>
        <p:txBody>
          <a:bodyPr/>
          <a:lstStyle/>
          <a:p>
            <a:r>
              <a:rPr lang="zh-TW" altLang="en-US" dirty="0"/>
              <a:t>使用</a:t>
            </a:r>
            <a:r>
              <a:rPr lang="en-US" altLang="zh-TW" dirty="0"/>
              <a:t>class</a:t>
            </a:r>
            <a:r>
              <a:rPr lang="zh-TW" altLang="en-US" dirty="0"/>
              <a:t>方式</a:t>
            </a:r>
            <a:r>
              <a:rPr lang="en-US" altLang="zh-TW" dirty="0">
                <a:sym typeface="Wingdings" panose="05000000000000000000" pitchFamily="2" charset="2"/>
              </a:rPr>
              <a:t>(</a:t>
            </a:r>
            <a:r>
              <a:rPr lang="zh-TW" altLang="en-US" dirty="0">
                <a:sym typeface="Wingdings" panose="05000000000000000000" pitchFamily="2" charset="2"/>
              </a:rPr>
              <a:t>推薦方式</a:t>
            </a:r>
            <a:r>
              <a:rPr lang="en-US" altLang="zh-TW" dirty="0">
                <a:sym typeface="Wingdings" panose="05000000000000000000" pitchFamily="2" charset="2"/>
              </a:rPr>
              <a:t>)</a:t>
            </a:r>
            <a:endParaRPr lang="en-US" altLang="zh-TW" dirty="0"/>
          </a:p>
          <a:p>
            <a:pPr lvl="1"/>
            <a:r>
              <a:rPr lang="en-US" altLang="zh-TW" dirty="0"/>
              <a:t>start</a:t>
            </a:r>
            <a:r>
              <a:rPr lang="zh-TW" altLang="en-US" dirty="0"/>
              <a:t>會使用分出去的線程</a:t>
            </a:r>
            <a:endParaRPr lang="en-US" altLang="zh-TW" dirty="0"/>
          </a:p>
          <a:p>
            <a:pPr lvl="1"/>
            <a:r>
              <a:rPr lang="en-US" altLang="zh-TW" dirty="0"/>
              <a:t>run</a:t>
            </a:r>
            <a:r>
              <a:rPr lang="zh-TW" altLang="en-US" dirty="0"/>
              <a:t>會使用主線程</a:t>
            </a:r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4F807663-E033-C33B-6F90-8845B6615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多線程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D8B2EC9-C44A-08F6-5CEB-B9993FD02854}"/>
              </a:ext>
            </a:extLst>
          </p:cNvPr>
          <p:cNvSpPr/>
          <p:nvPr/>
        </p:nvSpPr>
        <p:spPr>
          <a:xfrm>
            <a:off x="5933287" y="914743"/>
            <a:ext cx="3238214" cy="6216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0D9920C3-00EA-3434-C8EF-2D87B3CBBA7C}"/>
              </a:ext>
            </a:extLst>
          </p:cNvPr>
          <p:cNvCxnSpPr>
            <a:cxnSpLocks/>
          </p:cNvCxnSpPr>
          <p:nvPr/>
        </p:nvCxnSpPr>
        <p:spPr>
          <a:xfrm flipH="1">
            <a:off x="5727032" y="1120655"/>
            <a:ext cx="20625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2EEC48A3-ABD5-E7DB-8509-6FA82942A3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228842"/>
              </p:ext>
            </p:extLst>
          </p:nvPr>
        </p:nvGraphicFramePr>
        <p:xfrm>
          <a:off x="4564846" y="996950"/>
          <a:ext cx="1162186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2186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192458">
                <a:tc>
                  <a:txBody>
                    <a:bodyPr/>
                    <a:lstStyle/>
                    <a:p>
                      <a:r>
                        <a:rPr lang="zh-TW" altLang="en-US" sz="900" dirty="0"/>
                        <a:t>定義線程</a:t>
                      </a:r>
                      <a:r>
                        <a:rPr lang="en-US" altLang="zh-TW" sz="900" dirty="0"/>
                        <a:t>(</a:t>
                      </a:r>
                      <a:r>
                        <a:rPr lang="zh-TW" altLang="en-US" sz="900" dirty="0"/>
                        <a:t>固定打法</a:t>
                      </a:r>
                      <a:r>
                        <a:rPr lang="en-US" altLang="zh-TW" sz="900" dirty="0"/>
                        <a:t>)</a:t>
                      </a:r>
                      <a:endParaRPr lang="zh-TW" alt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sp>
        <p:nvSpPr>
          <p:cNvPr id="10" name="矩形 9">
            <a:extLst>
              <a:ext uri="{FF2B5EF4-FFF2-40B4-BE49-F238E27FC236}">
                <a16:creationId xmlns:a16="http://schemas.microsoft.com/office/drawing/2014/main" id="{5BF163FA-EBCE-354C-897D-674B62E4D481}"/>
              </a:ext>
            </a:extLst>
          </p:cNvPr>
          <p:cNvSpPr/>
          <p:nvPr/>
        </p:nvSpPr>
        <p:spPr>
          <a:xfrm>
            <a:off x="7720836" y="1120655"/>
            <a:ext cx="728770" cy="1718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3F97E6A6-DB46-0B3E-4B8D-E9E5F48622A8}"/>
              </a:ext>
            </a:extLst>
          </p:cNvPr>
          <p:cNvCxnSpPr>
            <a:cxnSpLocks/>
          </p:cNvCxnSpPr>
          <p:nvPr/>
        </p:nvCxnSpPr>
        <p:spPr>
          <a:xfrm flipV="1">
            <a:off x="7878965" y="569773"/>
            <a:ext cx="0" cy="5508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83AAA6C1-9A07-F379-D594-1CB49300BF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72770"/>
              </p:ext>
            </p:extLst>
          </p:nvPr>
        </p:nvGraphicFramePr>
        <p:xfrm>
          <a:off x="7642204" y="341173"/>
          <a:ext cx="473521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3521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192458">
                <a:tc>
                  <a:txBody>
                    <a:bodyPr/>
                    <a:lstStyle/>
                    <a:p>
                      <a:r>
                        <a:rPr lang="zh-TW" altLang="en-US" sz="900" dirty="0"/>
                        <a:t>參數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sp>
        <p:nvSpPr>
          <p:cNvPr id="17" name="矩形 16">
            <a:extLst>
              <a:ext uri="{FF2B5EF4-FFF2-40B4-BE49-F238E27FC236}">
                <a16:creationId xmlns:a16="http://schemas.microsoft.com/office/drawing/2014/main" id="{17C7E5E0-735C-079E-9CF9-D2E909473AC0}"/>
              </a:ext>
            </a:extLst>
          </p:cNvPr>
          <p:cNvSpPr/>
          <p:nvPr/>
        </p:nvSpPr>
        <p:spPr>
          <a:xfrm>
            <a:off x="5933288" y="4296992"/>
            <a:ext cx="4496372" cy="1718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18" name="直線單箭頭接點 17">
            <a:extLst>
              <a:ext uri="{FF2B5EF4-FFF2-40B4-BE49-F238E27FC236}">
                <a16:creationId xmlns:a16="http://schemas.microsoft.com/office/drawing/2014/main" id="{FFE2552B-7F86-8B51-75E6-0B70E0851966}"/>
              </a:ext>
            </a:extLst>
          </p:cNvPr>
          <p:cNvCxnSpPr>
            <a:cxnSpLocks/>
          </p:cNvCxnSpPr>
          <p:nvPr/>
        </p:nvCxnSpPr>
        <p:spPr>
          <a:xfrm flipH="1">
            <a:off x="5727032" y="4380640"/>
            <a:ext cx="20625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表格 18">
            <a:extLst>
              <a:ext uri="{FF2B5EF4-FFF2-40B4-BE49-F238E27FC236}">
                <a16:creationId xmlns:a16="http://schemas.microsoft.com/office/drawing/2014/main" id="{1CA90BF3-BC20-92BC-0948-3EDC660E88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938624"/>
              </p:ext>
            </p:extLst>
          </p:nvPr>
        </p:nvGraphicFramePr>
        <p:xfrm>
          <a:off x="4573411" y="4266340"/>
          <a:ext cx="1441120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1120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192458">
                <a:tc>
                  <a:txBody>
                    <a:bodyPr/>
                    <a:lstStyle/>
                    <a:p>
                      <a:r>
                        <a:rPr lang="zh-TW" altLang="en-US" sz="900" dirty="0"/>
                        <a:t>將</a:t>
                      </a:r>
                      <a:r>
                        <a:rPr lang="en-US" altLang="zh-TW" sz="900" dirty="0" err="1"/>
                        <a:t>Thread_class</a:t>
                      </a:r>
                      <a:r>
                        <a:rPr lang="en-US" altLang="zh-TW" sz="900" dirty="0"/>
                        <a:t> </a:t>
                      </a:r>
                      <a:r>
                        <a:rPr lang="zh-TW" altLang="en-US" sz="900" dirty="0"/>
                        <a:t>實例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sp>
        <p:nvSpPr>
          <p:cNvPr id="20" name="矩形 19">
            <a:extLst>
              <a:ext uri="{FF2B5EF4-FFF2-40B4-BE49-F238E27FC236}">
                <a16:creationId xmlns:a16="http://schemas.microsoft.com/office/drawing/2014/main" id="{A77858BF-A4CD-9B77-E8D2-265972AE60CB}"/>
              </a:ext>
            </a:extLst>
          </p:cNvPr>
          <p:cNvSpPr/>
          <p:nvPr/>
        </p:nvSpPr>
        <p:spPr>
          <a:xfrm>
            <a:off x="5933288" y="4724399"/>
            <a:ext cx="2131307" cy="1718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21" name="直線單箭頭接點 20">
            <a:extLst>
              <a:ext uri="{FF2B5EF4-FFF2-40B4-BE49-F238E27FC236}">
                <a16:creationId xmlns:a16="http://schemas.microsoft.com/office/drawing/2014/main" id="{4601D606-59E6-876E-136A-961337FDC1B0}"/>
              </a:ext>
            </a:extLst>
          </p:cNvPr>
          <p:cNvCxnSpPr>
            <a:cxnSpLocks/>
            <a:stCxn id="20" idx="1"/>
          </p:cNvCxnSpPr>
          <p:nvPr/>
        </p:nvCxnSpPr>
        <p:spPr>
          <a:xfrm flipH="1">
            <a:off x="5727032" y="4810339"/>
            <a:ext cx="20625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表格 25">
            <a:extLst>
              <a:ext uri="{FF2B5EF4-FFF2-40B4-BE49-F238E27FC236}">
                <a16:creationId xmlns:a16="http://schemas.microsoft.com/office/drawing/2014/main" id="{AEE82BFE-A6DE-34AC-ED9D-AF6BB62AE7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344451"/>
              </p:ext>
            </p:extLst>
          </p:nvPr>
        </p:nvGraphicFramePr>
        <p:xfrm>
          <a:off x="4564846" y="4691316"/>
          <a:ext cx="1449685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9685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192458">
                <a:tc>
                  <a:txBody>
                    <a:bodyPr/>
                    <a:lstStyle/>
                    <a:p>
                      <a:r>
                        <a:rPr lang="zh-TW" altLang="en-US" sz="900" dirty="0"/>
                        <a:t>啟動多個</a:t>
                      </a:r>
                      <a:r>
                        <a:rPr lang="en-US" altLang="zh-TW" sz="900" dirty="0" err="1"/>
                        <a:t>Thread_class</a:t>
                      </a:r>
                      <a:r>
                        <a:rPr lang="en-US" altLang="zh-TW" sz="900" dirty="0"/>
                        <a:t> </a:t>
                      </a:r>
                      <a:endParaRPr lang="zh-TW" alt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pic>
        <p:nvPicPr>
          <p:cNvPr id="28" name="圖片 27">
            <a:extLst>
              <a:ext uri="{FF2B5EF4-FFF2-40B4-BE49-F238E27FC236}">
                <a16:creationId xmlns:a16="http://schemas.microsoft.com/office/drawing/2014/main" id="{48D7D5D2-A7E3-F0D4-96C8-AB50C5226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6545" y="914743"/>
            <a:ext cx="1333686" cy="516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274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>
            <a:extLst>
              <a:ext uri="{FF2B5EF4-FFF2-40B4-BE49-F238E27FC236}">
                <a16:creationId xmlns:a16="http://schemas.microsoft.com/office/drawing/2014/main" id="{6745A80C-C9B3-3BCF-8369-BC5E7F041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8959" y="3333993"/>
            <a:ext cx="4616810" cy="790685"/>
          </a:xfrm>
          <a:prstGeom prst="rect">
            <a:avLst/>
          </a:prstGeom>
        </p:spPr>
      </p:pic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C2D7FE1D-DFBF-0065-5C76-5C0A0338B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866827" cy="4525963"/>
          </a:xfrm>
        </p:spPr>
        <p:txBody>
          <a:bodyPr/>
          <a:lstStyle/>
          <a:p>
            <a:r>
              <a:rPr lang="en-US" altLang="zh-TW" dirty="0" err="1"/>
              <a:t>Qthread</a:t>
            </a:r>
            <a:r>
              <a:rPr lang="en-US" altLang="zh-TW" dirty="0"/>
              <a:t>:</a:t>
            </a:r>
          </a:p>
          <a:p>
            <a:pPr lvl="1"/>
            <a:r>
              <a:rPr lang="zh-TW" altLang="en-US" dirty="0"/>
              <a:t>使用方式與</a:t>
            </a:r>
            <a:r>
              <a:rPr lang="en-US" altLang="zh-TW" dirty="0"/>
              <a:t>thread</a:t>
            </a:r>
            <a:r>
              <a:rPr lang="zh-TW" altLang="en-US" dirty="0"/>
              <a:t>相似</a:t>
            </a:r>
            <a:endParaRPr lang="en-US" altLang="zh-TW" dirty="0"/>
          </a:p>
          <a:p>
            <a:pPr lvl="1"/>
            <a:r>
              <a:rPr lang="zh-TW" altLang="en-US" dirty="0"/>
              <a:t>多了信號槽使用</a:t>
            </a:r>
            <a:r>
              <a:rPr lang="en-US" altLang="zh-TW" dirty="0"/>
              <a:t>(</a:t>
            </a:r>
            <a:r>
              <a:rPr lang="zh-TW" altLang="en-US" dirty="0"/>
              <a:t>可以擁有多個</a:t>
            </a:r>
            <a:r>
              <a:rPr lang="en-US" altLang="zh-TW" dirty="0"/>
              <a:t>)</a:t>
            </a:r>
          </a:p>
          <a:p>
            <a:pPr lvl="2"/>
            <a:r>
              <a:rPr lang="zh-TW" altLang="en-US" dirty="0"/>
              <a:t>方便與主</a:t>
            </a:r>
            <a:r>
              <a:rPr lang="en-US" altLang="zh-TW" dirty="0"/>
              <a:t>UI</a:t>
            </a:r>
            <a:r>
              <a:rPr lang="zh-TW" altLang="en-US" dirty="0"/>
              <a:t>的線程溝通</a:t>
            </a:r>
            <a:endParaRPr lang="en-US" altLang="zh-TW" dirty="0"/>
          </a:p>
          <a:p>
            <a:pPr lvl="1"/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2E3915F6-7292-80B1-274B-0BAEA82AA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多線程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10B9037-F550-9240-D127-27B66BA31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427" y="1417638"/>
            <a:ext cx="5430008" cy="1733792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77372779-B5B3-AA32-B69B-3C99B0D15E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0793" y="4228955"/>
            <a:ext cx="6925642" cy="2057687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EE6255B6-515A-C697-3FF5-08FB43574C71}"/>
              </a:ext>
            </a:extLst>
          </p:cNvPr>
          <p:cNvSpPr/>
          <p:nvPr/>
        </p:nvSpPr>
        <p:spPr>
          <a:xfrm>
            <a:off x="7065139" y="2433817"/>
            <a:ext cx="1741978" cy="2612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48924D0F-984C-1AA9-E588-5C1B8DD2A8A0}"/>
              </a:ext>
            </a:extLst>
          </p:cNvPr>
          <p:cNvCxnSpPr>
            <a:cxnSpLocks/>
          </p:cNvCxnSpPr>
          <p:nvPr/>
        </p:nvCxnSpPr>
        <p:spPr>
          <a:xfrm flipH="1">
            <a:off x="5947038" y="2695074"/>
            <a:ext cx="1118101" cy="159504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1701D9AF-0F94-4A0E-E677-7818A643F4F0}"/>
              </a:ext>
            </a:extLst>
          </p:cNvPr>
          <p:cNvSpPr/>
          <p:nvPr/>
        </p:nvSpPr>
        <p:spPr>
          <a:xfrm>
            <a:off x="5225010" y="4472680"/>
            <a:ext cx="3987741" cy="2612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F64192B2-C42E-0121-9EDF-C0E632F3B8B5}"/>
              </a:ext>
            </a:extLst>
          </p:cNvPr>
          <p:cNvCxnSpPr>
            <a:cxnSpLocks/>
          </p:cNvCxnSpPr>
          <p:nvPr/>
        </p:nvCxnSpPr>
        <p:spPr>
          <a:xfrm flipV="1">
            <a:off x="7377077" y="3073209"/>
            <a:ext cx="907525" cy="13693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4E70A5DA-9B6E-16AA-34B9-48E5F70A46F6}"/>
              </a:ext>
            </a:extLst>
          </p:cNvPr>
          <p:cNvSpPr/>
          <p:nvPr/>
        </p:nvSpPr>
        <p:spPr>
          <a:xfrm>
            <a:off x="9185252" y="2836728"/>
            <a:ext cx="1451809" cy="2612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id="{EAA320C0-D293-6FF4-44D4-C7B167A1F422}"/>
              </a:ext>
            </a:extLst>
          </p:cNvPr>
          <p:cNvCxnSpPr>
            <a:cxnSpLocks/>
            <a:stCxn id="18" idx="2"/>
          </p:cNvCxnSpPr>
          <p:nvPr/>
        </p:nvCxnSpPr>
        <p:spPr>
          <a:xfrm flipH="1">
            <a:off x="8896493" y="3097985"/>
            <a:ext cx="1014664" cy="39461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1688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20AD559-016E-2D4E-8494-E48232290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多進程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351B2F1-A392-FBD2-42EF-CB8968570E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3714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F5251528-90CD-E693-AD60-2AC14FFE1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6072094" cy="4525963"/>
          </a:xfrm>
        </p:spPr>
        <p:txBody>
          <a:bodyPr/>
          <a:lstStyle/>
          <a:p>
            <a:r>
              <a:rPr lang="zh-TW" altLang="en-US" dirty="0"/>
              <a:t>多進程與多線程的寫法極為相似</a:t>
            </a:r>
            <a:endParaRPr lang="en-US" altLang="zh-TW" dirty="0"/>
          </a:p>
          <a:p>
            <a:r>
              <a:rPr lang="zh-TW" altLang="en-US" dirty="0"/>
              <a:t>正常使用</a:t>
            </a:r>
            <a:r>
              <a:rPr lang="en-US" altLang="zh-TW" dirty="0"/>
              <a:t>:</a:t>
            </a:r>
          </a:p>
          <a:p>
            <a:pPr lvl="1"/>
            <a:r>
              <a:rPr lang="en-US" altLang="zh-TW" dirty="0"/>
              <a:t>2</a:t>
            </a:r>
            <a:r>
              <a:rPr lang="zh-TW" altLang="en-US" dirty="0"/>
              <a:t>個進程幾乎同時啟動</a:t>
            </a:r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7A9F8F52-5786-91C5-96EA-A2BD102DD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多進程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9FCF98F-C1C8-C7FA-92A1-F90595DAE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2140" y="173318"/>
            <a:ext cx="3584049" cy="4214949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27C232FD-AF2F-2883-8DB9-EA2983741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2140" y="4493626"/>
            <a:ext cx="657317" cy="219105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4DAE8DB6-8F5D-FA40-50A9-9B638CDC0387}"/>
              </a:ext>
            </a:extLst>
          </p:cNvPr>
          <p:cNvSpPr/>
          <p:nvPr/>
        </p:nvSpPr>
        <p:spPr>
          <a:xfrm>
            <a:off x="7055561" y="2997832"/>
            <a:ext cx="3588848" cy="1317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1164A502-4CBC-0C39-878D-C56802E831DB}"/>
              </a:ext>
            </a:extLst>
          </p:cNvPr>
          <p:cNvCxnSpPr>
            <a:cxnSpLocks/>
          </p:cNvCxnSpPr>
          <p:nvPr/>
        </p:nvCxnSpPr>
        <p:spPr>
          <a:xfrm flipH="1">
            <a:off x="6756760" y="3077647"/>
            <a:ext cx="2837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表格 12">
            <a:extLst>
              <a:ext uri="{FF2B5EF4-FFF2-40B4-BE49-F238E27FC236}">
                <a16:creationId xmlns:a16="http://schemas.microsoft.com/office/drawing/2014/main" id="{3BC16E4F-CCCB-9EC4-EFD5-5F6D05FBA6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241778"/>
              </p:ext>
            </p:extLst>
          </p:nvPr>
        </p:nvGraphicFramePr>
        <p:xfrm>
          <a:off x="5478168" y="2959879"/>
          <a:ext cx="1509103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9103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211965">
                <a:tc>
                  <a:txBody>
                    <a:bodyPr/>
                    <a:lstStyle/>
                    <a:p>
                      <a:r>
                        <a:rPr lang="zh-TW" altLang="en-US" sz="900" dirty="0"/>
                        <a:t>分別開一進程給副程式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0797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44E210CC-BBFD-117C-95E5-63284D74C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306" y="315826"/>
            <a:ext cx="3933277" cy="4063734"/>
          </a:xfrm>
          <a:prstGeom prst="rect">
            <a:avLst/>
          </a:prstGeom>
        </p:spPr>
      </p:pic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63376DE4-9610-6968-B0D1-2201BD344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275561" cy="4525963"/>
          </a:xfrm>
        </p:spPr>
        <p:txBody>
          <a:bodyPr/>
          <a:lstStyle/>
          <a:p>
            <a:r>
              <a:rPr lang="zh-TW" altLang="en-US" dirty="0"/>
              <a:t>非正常使用</a:t>
            </a:r>
            <a:r>
              <a:rPr lang="en-US" altLang="zh-TW" dirty="0"/>
              <a:t>:</a:t>
            </a:r>
          </a:p>
          <a:p>
            <a:pPr lvl="1"/>
            <a:r>
              <a:rPr lang="zh-TW" altLang="en-US" dirty="0"/>
              <a:t>第</a:t>
            </a:r>
            <a:r>
              <a:rPr lang="en-US" altLang="zh-TW" dirty="0"/>
              <a:t>2</a:t>
            </a:r>
            <a:r>
              <a:rPr lang="zh-TW" altLang="en-US" dirty="0"/>
              <a:t>個進程要等到第</a:t>
            </a:r>
            <a:r>
              <a:rPr lang="en-US" altLang="zh-TW" dirty="0"/>
              <a:t>1</a:t>
            </a:r>
            <a:r>
              <a:rPr lang="zh-TW" altLang="en-US" dirty="0"/>
              <a:t>個進程運行完才會啟動</a:t>
            </a:r>
            <a:endParaRPr lang="en-US" altLang="zh-TW" dirty="0"/>
          </a:p>
          <a:p>
            <a:pPr lvl="2"/>
            <a:r>
              <a:rPr lang="zh-TW" altLang="en-US" dirty="0"/>
              <a:t>失去多進程意義</a:t>
            </a:r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F50312D5-56C7-4FCB-21BB-4C04A928D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多進程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A7CB2FF6-4CF9-A745-1259-8461BA6B5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8306" y="4455254"/>
            <a:ext cx="685896" cy="2210108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84E8614E-FCB5-6ECE-D356-AFD9A53198D9}"/>
              </a:ext>
            </a:extLst>
          </p:cNvPr>
          <p:cNvSpPr/>
          <p:nvPr/>
        </p:nvSpPr>
        <p:spPr>
          <a:xfrm>
            <a:off x="6767223" y="3678241"/>
            <a:ext cx="1588169" cy="1317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F5B39B7B-360E-332A-81B4-E4CEED0EAFAC}"/>
              </a:ext>
            </a:extLst>
          </p:cNvPr>
          <p:cNvCxnSpPr>
            <a:cxnSpLocks/>
          </p:cNvCxnSpPr>
          <p:nvPr/>
        </p:nvCxnSpPr>
        <p:spPr>
          <a:xfrm flipH="1">
            <a:off x="6483429" y="3744299"/>
            <a:ext cx="2837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表格 12">
            <a:extLst>
              <a:ext uri="{FF2B5EF4-FFF2-40B4-BE49-F238E27FC236}">
                <a16:creationId xmlns:a16="http://schemas.microsoft.com/office/drawing/2014/main" id="{A497C458-5F88-6BEF-6C0A-3039BA5563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829480"/>
              </p:ext>
            </p:extLst>
          </p:nvPr>
        </p:nvGraphicFramePr>
        <p:xfrm>
          <a:off x="5660453" y="3629813"/>
          <a:ext cx="958897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897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211965">
                <a:tc>
                  <a:txBody>
                    <a:bodyPr/>
                    <a:lstStyle/>
                    <a:p>
                      <a:r>
                        <a:rPr lang="zh-TW" altLang="en-US" sz="900" dirty="0"/>
                        <a:t>等待進程結束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0273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71107C60-F347-9DF0-926E-F2D1AB6E8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8434" y="1263049"/>
            <a:ext cx="5660275" cy="2631745"/>
          </a:xfrm>
          <a:prstGeom prst="rect">
            <a:avLst/>
          </a:prstGeom>
        </p:spPr>
      </p:pic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2D0DC3F8-99EA-1946-1DD2-787365234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364938" cy="4525963"/>
          </a:xfrm>
        </p:spPr>
        <p:txBody>
          <a:bodyPr/>
          <a:lstStyle/>
          <a:p>
            <a:r>
              <a:rPr lang="zh-TW" altLang="en-US" dirty="0"/>
              <a:t>攜帶參數</a:t>
            </a:r>
            <a:r>
              <a:rPr lang="en-US" altLang="zh-TW" dirty="0"/>
              <a:t>: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9DD36DAA-31DF-5120-ADD8-9432DFADB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多進程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C02808B-67D4-6337-B17B-0D4CEF01A51F}"/>
              </a:ext>
            </a:extLst>
          </p:cNvPr>
          <p:cNvSpPr/>
          <p:nvPr/>
        </p:nvSpPr>
        <p:spPr>
          <a:xfrm>
            <a:off x="9927771" y="2887580"/>
            <a:ext cx="1765601" cy="2919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523CE725-21AE-5C9E-5ECF-17CF74047E4A}"/>
              </a:ext>
            </a:extLst>
          </p:cNvPr>
          <p:cNvCxnSpPr>
            <a:cxnSpLocks/>
          </p:cNvCxnSpPr>
          <p:nvPr/>
        </p:nvCxnSpPr>
        <p:spPr>
          <a:xfrm flipH="1">
            <a:off x="6096000" y="2963206"/>
            <a:ext cx="383177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F8A354FE-0B40-6F0F-94AC-18602A49B90C}"/>
              </a:ext>
            </a:extLst>
          </p:cNvPr>
          <p:cNvGraphicFramePr>
            <a:graphicFrameLocks noGrp="1"/>
          </p:cNvGraphicFramePr>
          <p:nvPr/>
        </p:nvGraphicFramePr>
        <p:xfrm>
          <a:off x="5248075" y="2848906"/>
          <a:ext cx="958897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897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211965">
                <a:tc>
                  <a:txBody>
                    <a:bodyPr/>
                    <a:lstStyle/>
                    <a:p>
                      <a:r>
                        <a:rPr lang="zh-TW" altLang="en-US" sz="900" dirty="0"/>
                        <a:t>攜帶參數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pic>
        <p:nvPicPr>
          <p:cNvPr id="11" name="圖片 10">
            <a:extLst>
              <a:ext uri="{FF2B5EF4-FFF2-40B4-BE49-F238E27FC236}">
                <a16:creationId xmlns:a16="http://schemas.microsoft.com/office/drawing/2014/main" id="{7B77EB5A-B6D4-917E-ABFB-8CCDACD5B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8434" y="3924150"/>
            <a:ext cx="411261" cy="284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4518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5CF8CC3E-20FB-F267-9FE1-2F28A554EC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140"/>
          <a:stretch/>
        </p:blipFill>
        <p:spPr>
          <a:xfrm>
            <a:off x="5933287" y="914743"/>
            <a:ext cx="5036189" cy="4972081"/>
          </a:xfrm>
          <a:prstGeom prst="rect">
            <a:avLst/>
          </a:prstGeom>
        </p:spPr>
      </p:pic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52A866F-89C2-17BB-94D5-804CD7905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4986803" cy="4525963"/>
          </a:xfrm>
        </p:spPr>
        <p:txBody>
          <a:bodyPr/>
          <a:lstStyle/>
          <a:p>
            <a:r>
              <a:rPr lang="zh-TW" altLang="en-US" dirty="0"/>
              <a:t>使用</a:t>
            </a:r>
            <a:r>
              <a:rPr lang="en-US" altLang="zh-TW" dirty="0"/>
              <a:t>class</a:t>
            </a:r>
            <a:r>
              <a:rPr lang="zh-TW" altLang="en-US" dirty="0"/>
              <a:t>方式</a:t>
            </a:r>
            <a:r>
              <a:rPr lang="en-US" altLang="zh-TW" dirty="0">
                <a:sym typeface="Wingdings" panose="05000000000000000000" pitchFamily="2" charset="2"/>
              </a:rPr>
              <a:t>(</a:t>
            </a:r>
            <a:r>
              <a:rPr lang="zh-TW" altLang="en-US" dirty="0">
                <a:sym typeface="Wingdings" panose="05000000000000000000" pitchFamily="2" charset="2"/>
              </a:rPr>
              <a:t>推薦方式</a:t>
            </a:r>
            <a:r>
              <a:rPr lang="en-US" altLang="zh-TW" dirty="0">
                <a:sym typeface="Wingdings" panose="05000000000000000000" pitchFamily="2" charset="2"/>
              </a:rPr>
              <a:t>)</a:t>
            </a:r>
            <a:endParaRPr lang="en-US" altLang="zh-TW" dirty="0"/>
          </a:p>
          <a:p>
            <a:pPr lvl="1"/>
            <a:r>
              <a:rPr lang="en-US" altLang="zh-TW" dirty="0"/>
              <a:t>start</a:t>
            </a:r>
            <a:r>
              <a:rPr lang="zh-TW" altLang="en-US" dirty="0"/>
              <a:t>會使用分出去的進程</a:t>
            </a:r>
            <a:endParaRPr lang="en-US" altLang="zh-TW" dirty="0"/>
          </a:p>
          <a:p>
            <a:pPr lvl="1"/>
            <a:r>
              <a:rPr lang="en-US" altLang="zh-TW" dirty="0"/>
              <a:t>run</a:t>
            </a:r>
            <a:r>
              <a:rPr lang="zh-TW" altLang="en-US" dirty="0"/>
              <a:t>會使用主進程中的線程</a:t>
            </a:r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4F807663-E033-C33B-6F90-8845B6615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多進程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D8B2EC9-C44A-08F6-5CEB-B9993FD02854}"/>
              </a:ext>
            </a:extLst>
          </p:cNvPr>
          <p:cNvSpPr/>
          <p:nvPr/>
        </p:nvSpPr>
        <p:spPr>
          <a:xfrm>
            <a:off x="5933287" y="914743"/>
            <a:ext cx="3238214" cy="6216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0D9920C3-00EA-3434-C8EF-2D87B3CBBA7C}"/>
              </a:ext>
            </a:extLst>
          </p:cNvPr>
          <p:cNvCxnSpPr>
            <a:cxnSpLocks/>
          </p:cNvCxnSpPr>
          <p:nvPr/>
        </p:nvCxnSpPr>
        <p:spPr>
          <a:xfrm flipH="1">
            <a:off x="5727032" y="1120655"/>
            <a:ext cx="20625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2EEC48A3-ABD5-E7DB-8509-6FA82942A3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166956"/>
              </p:ext>
            </p:extLst>
          </p:nvPr>
        </p:nvGraphicFramePr>
        <p:xfrm>
          <a:off x="4564846" y="996950"/>
          <a:ext cx="1162186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2186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192458">
                <a:tc>
                  <a:txBody>
                    <a:bodyPr/>
                    <a:lstStyle/>
                    <a:p>
                      <a:r>
                        <a:rPr lang="zh-TW" altLang="en-US" sz="900" dirty="0"/>
                        <a:t>定義進程</a:t>
                      </a:r>
                      <a:r>
                        <a:rPr lang="en-US" altLang="zh-TW" sz="900" dirty="0"/>
                        <a:t>(</a:t>
                      </a:r>
                      <a:r>
                        <a:rPr lang="zh-TW" altLang="en-US" sz="900" dirty="0"/>
                        <a:t>固定打法</a:t>
                      </a:r>
                      <a:r>
                        <a:rPr lang="en-US" altLang="zh-TW" sz="900" dirty="0"/>
                        <a:t>)</a:t>
                      </a:r>
                      <a:endParaRPr lang="zh-TW" alt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sp>
        <p:nvSpPr>
          <p:cNvPr id="10" name="矩形 9">
            <a:extLst>
              <a:ext uri="{FF2B5EF4-FFF2-40B4-BE49-F238E27FC236}">
                <a16:creationId xmlns:a16="http://schemas.microsoft.com/office/drawing/2014/main" id="{5BF163FA-EBCE-354C-897D-674B62E4D481}"/>
              </a:ext>
            </a:extLst>
          </p:cNvPr>
          <p:cNvSpPr/>
          <p:nvPr/>
        </p:nvSpPr>
        <p:spPr>
          <a:xfrm>
            <a:off x="7720836" y="1120655"/>
            <a:ext cx="728770" cy="1718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3F97E6A6-DB46-0B3E-4B8D-E9E5F48622A8}"/>
              </a:ext>
            </a:extLst>
          </p:cNvPr>
          <p:cNvCxnSpPr>
            <a:cxnSpLocks/>
          </p:cNvCxnSpPr>
          <p:nvPr/>
        </p:nvCxnSpPr>
        <p:spPr>
          <a:xfrm flipV="1">
            <a:off x="7878965" y="569773"/>
            <a:ext cx="0" cy="5508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83AAA6C1-9A07-F379-D594-1CB49300BF6A}"/>
              </a:ext>
            </a:extLst>
          </p:cNvPr>
          <p:cNvGraphicFramePr>
            <a:graphicFrameLocks noGrp="1"/>
          </p:cNvGraphicFramePr>
          <p:nvPr/>
        </p:nvGraphicFramePr>
        <p:xfrm>
          <a:off x="7642204" y="341173"/>
          <a:ext cx="473521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3521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192458">
                <a:tc>
                  <a:txBody>
                    <a:bodyPr/>
                    <a:lstStyle/>
                    <a:p>
                      <a:r>
                        <a:rPr lang="zh-TW" altLang="en-US" sz="900" dirty="0"/>
                        <a:t>參數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sp>
        <p:nvSpPr>
          <p:cNvPr id="17" name="矩形 16">
            <a:extLst>
              <a:ext uri="{FF2B5EF4-FFF2-40B4-BE49-F238E27FC236}">
                <a16:creationId xmlns:a16="http://schemas.microsoft.com/office/drawing/2014/main" id="{17C7E5E0-735C-079E-9CF9-D2E909473AC0}"/>
              </a:ext>
            </a:extLst>
          </p:cNvPr>
          <p:cNvSpPr/>
          <p:nvPr/>
        </p:nvSpPr>
        <p:spPr>
          <a:xfrm>
            <a:off x="5776198" y="4506168"/>
            <a:ext cx="2734296" cy="1718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18" name="直線單箭頭接點 17">
            <a:extLst>
              <a:ext uri="{FF2B5EF4-FFF2-40B4-BE49-F238E27FC236}">
                <a16:creationId xmlns:a16="http://schemas.microsoft.com/office/drawing/2014/main" id="{FFE2552B-7F86-8B51-75E6-0B70E0851966}"/>
              </a:ext>
            </a:extLst>
          </p:cNvPr>
          <p:cNvCxnSpPr>
            <a:cxnSpLocks/>
          </p:cNvCxnSpPr>
          <p:nvPr/>
        </p:nvCxnSpPr>
        <p:spPr>
          <a:xfrm flipH="1">
            <a:off x="5569942" y="4589816"/>
            <a:ext cx="20625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表格 18">
            <a:extLst>
              <a:ext uri="{FF2B5EF4-FFF2-40B4-BE49-F238E27FC236}">
                <a16:creationId xmlns:a16="http://schemas.microsoft.com/office/drawing/2014/main" id="{1CA90BF3-BC20-92BC-0948-3EDC660E88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5658728"/>
              </p:ext>
            </p:extLst>
          </p:nvPr>
        </p:nvGraphicFramePr>
        <p:xfrm>
          <a:off x="4416321" y="4475516"/>
          <a:ext cx="1441120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1120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192458">
                <a:tc>
                  <a:txBody>
                    <a:bodyPr/>
                    <a:lstStyle/>
                    <a:p>
                      <a:r>
                        <a:rPr lang="zh-TW" altLang="en-US" sz="900" dirty="0"/>
                        <a:t>將</a:t>
                      </a:r>
                      <a:r>
                        <a:rPr lang="en-US" altLang="zh-TW" sz="900" dirty="0" err="1"/>
                        <a:t>Process_class</a:t>
                      </a:r>
                      <a:r>
                        <a:rPr lang="en-US" altLang="zh-TW" sz="900" dirty="0"/>
                        <a:t> </a:t>
                      </a:r>
                      <a:r>
                        <a:rPr lang="zh-TW" altLang="en-US" sz="900" dirty="0"/>
                        <a:t>實例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sp>
        <p:nvSpPr>
          <p:cNvPr id="20" name="矩形 19">
            <a:extLst>
              <a:ext uri="{FF2B5EF4-FFF2-40B4-BE49-F238E27FC236}">
                <a16:creationId xmlns:a16="http://schemas.microsoft.com/office/drawing/2014/main" id="{A77858BF-A4CD-9B77-E8D2-265972AE60CB}"/>
              </a:ext>
            </a:extLst>
          </p:cNvPr>
          <p:cNvSpPr/>
          <p:nvPr/>
        </p:nvSpPr>
        <p:spPr>
          <a:xfrm>
            <a:off x="5802658" y="4949229"/>
            <a:ext cx="2546471" cy="1718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21" name="直線單箭頭接點 20">
            <a:extLst>
              <a:ext uri="{FF2B5EF4-FFF2-40B4-BE49-F238E27FC236}">
                <a16:creationId xmlns:a16="http://schemas.microsoft.com/office/drawing/2014/main" id="{4601D606-59E6-876E-136A-961337FDC1B0}"/>
              </a:ext>
            </a:extLst>
          </p:cNvPr>
          <p:cNvCxnSpPr>
            <a:cxnSpLocks/>
            <a:stCxn id="20" idx="1"/>
          </p:cNvCxnSpPr>
          <p:nvPr/>
        </p:nvCxnSpPr>
        <p:spPr>
          <a:xfrm flipH="1">
            <a:off x="5596402" y="5035169"/>
            <a:ext cx="20625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表格 25">
            <a:extLst>
              <a:ext uri="{FF2B5EF4-FFF2-40B4-BE49-F238E27FC236}">
                <a16:creationId xmlns:a16="http://schemas.microsoft.com/office/drawing/2014/main" id="{AEE82BFE-A6DE-34AC-ED9D-AF6BB62AE7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20292"/>
              </p:ext>
            </p:extLst>
          </p:nvPr>
        </p:nvGraphicFramePr>
        <p:xfrm>
          <a:off x="4407756" y="4900492"/>
          <a:ext cx="1449685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9685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192458">
                <a:tc>
                  <a:txBody>
                    <a:bodyPr/>
                    <a:lstStyle/>
                    <a:p>
                      <a:r>
                        <a:rPr lang="zh-TW" altLang="en-US" sz="900" dirty="0"/>
                        <a:t>啟動多個</a:t>
                      </a:r>
                      <a:r>
                        <a:rPr lang="en-US" altLang="zh-TW" sz="900" dirty="0" err="1"/>
                        <a:t>Process_class</a:t>
                      </a:r>
                      <a:r>
                        <a:rPr lang="en-US" altLang="zh-TW" sz="900" dirty="0"/>
                        <a:t> </a:t>
                      </a:r>
                      <a:endParaRPr lang="zh-TW" alt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pic>
        <p:nvPicPr>
          <p:cNvPr id="15" name="圖片 14">
            <a:extLst>
              <a:ext uri="{FF2B5EF4-FFF2-40B4-BE49-F238E27FC236}">
                <a16:creationId xmlns:a16="http://schemas.microsoft.com/office/drawing/2014/main" id="{E33316E7-DCF0-BE1B-DBD9-7C3117CF5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6332" y="914743"/>
            <a:ext cx="1228896" cy="513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394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50A0F9C4-90C2-B752-223B-44E32ACF9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多進程的溝通方式需要透過</a:t>
            </a:r>
            <a:r>
              <a:rPr lang="en-US" altLang="zh-TW" dirty="0"/>
              <a:t>Queue</a:t>
            </a:r>
            <a:r>
              <a:rPr lang="zh-TW" altLang="en-US" dirty="0"/>
              <a:t>或</a:t>
            </a:r>
            <a:r>
              <a:rPr lang="en-US" altLang="zh-TW" dirty="0"/>
              <a:t>pipe</a:t>
            </a:r>
          </a:p>
          <a:p>
            <a:pPr lvl="1"/>
            <a:r>
              <a:rPr lang="zh-TW" altLang="en-US" dirty="0"/>
              <a:t>參考資料</a:t>
            </a:r>
            <a:endParaRPr lang="en-US" altLang="zh-TW" dirty="0"/>
          </a:p>
          <a:p>
            <a:pPr lvl="2"/>
            <a:r>
              <a:rPr lang="en-US" altLang="zh-TW" dirty="0">
                <a:hlinkClick r:id="rId2"/>
              </a:rPr>
              <a:t>http://www.taroballz.com/2018/01/11/processing_communcation/</a:t>
            </a:r>
            <a:endParaRPr lang="en-US" altLang="zh-TW" dirty="0"/>
          </a:p>
          <a:p>
            <a:r>
              <a:rPr lang="zh-TW" altLang="en-US" dirty="0"/>
              <a:t>多線程由於共享記憶體溝通方式比多進程方便</a:t>
            </a:r>
            <a:endParaRPr lang="en-US" altLang="zh-TW" dirty="0"/>
          </a:p>
          <a:p>
            <a:r>
              <a:rPr lang="en-US" altLang="zh-TW" dirty="0"/>
              <a:t>2</a:t>
            </a:r>
            <a:r>
              <a:rPr lang="zh-TW" altLang="en-US" dirty="0"/>
              <a:t>者差異的參考資料</a:t>
            </a:r>
            <a:endParaRPr lang="en-US" altLang="zh-TW" dirty="0"/>
          </a:p>
          <a:p>
            <a:pPr lvl="1"/>
            <a:r>
              <a:rPr lang="en-US" altLang="zh-TW" dirty="0">
                <a:hlinkClick r:id="rId3"/>
              </a:rPr>
              <a:t>https://blog.csdn.net/Victor2code/article/details/109005171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F4BD0EA4-C6F3-1D6C-4463-128B4E9D6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多進程與多線程</a:t>
            </a:r>
          </a:p>
        </p:txBody>
      </p:sp>
    </p:spTree>
    <p:extLst>
      <p:ext uri="{BB962C8B-B14F-4D97-AF65-F5344CB8AC3E}">
        <p14:creationId xmlns:p14="http://schemas.microsoft.com/office/powerpoint/2010/main" val="1844089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E72D0CEA-28A0-8AAE-6A6E-C12E49A172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703283"/>
          </a:xfrm>
        </p:spPr>
        <p:txBody>
          <a:bodyPr/>
          <a:lstStyle/>
          <a:p>
            <a:r>
              <a:rPr lang="zh-TW" altLang="en-US" dirty="0"/>
              <a:t>一些差異</a:t>
            </a:r>
            <a:r>
              <a:rPr lang="en-US" altLang="zh-TW" dirty="0"/>
              <a:t>: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0F92BB1D-7356-43BD-2EE8-D3B2A4ED5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多進程與多線程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51565566-3E8E-00AB-8A29-D3582B2A7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289" y="3023867"/>
            <a:ext cx="411261" cy="2847191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002B9EA1-FACC-E038-A94C-4283B373A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748" y="3071156"/>
            <a:ext cx="691906" cy="2546931"/>
          </a:xfrm>
          <a:prstGeom prst="rect">
            <a:avLst/>
          </a:prstGeom>
        </p:spPr>
      </p:pic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E1334FEE-E37D-351F-D4FF-BD6E654539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664382"/>
              </p:ext>
            </p:extLst>
          </p:nvPr>
        </p:nvGraphicFramePr>
        <p:xfrm>
          <a:off x="732803" y="2795267"/>
          <a:ext cx="633796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3796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192458">
                <a:tc>
                  <a:txBody>
                    <a:bodyPr/>
                    <a:lstStyle/>
                    <a:p>
                      <a:r>
                        <a:rPr lang="zh-TW" altLang="en-US" sz="900" dirty="0"/>
                        <a:t>多線程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508D0680-5390-A245-33FD-D2010F1683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17504"/>
              </p:ext>
            </p:extLst>
          </p:nvPr>
        </p:nvGraphicFramePr>
        <p:xfrm>
          <a:off x="2533375" y="2795267"/>
          <a:ext cx="617091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7091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192458">
                <a:tc>
                  <a:txBody>
                    <a:bodyPr/>
                    <a:lstStyle/>
                    <a:p>
                      <a:r>
                        <a:rPr lang="zh-TW" altLang="en-US" sz="900" dirty="0"/>
                        <a:t>多進程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7D3C9D31-FC4E-821D-BC10-07F3B9557756}"/>
              </a:ext>
            </a:extLst>
          </p:cNvPr>
          <p:cNvCxnSpPr/>
          <p:nvPr/>
        </p:nvCxnSpPr>
        <p:spPr>
          <a:xfrm>
            <a:off x="609600" y="3633694"/>
            <a:ext cx="9622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966B1C3B-3E2F-814B-4B91-F745B06296B5}"/>
              </a:ext>
            </a:extLst>
          </p:cNvPr>
          <p:cNvCxnSpPr/>
          <p:nvPr/>
        </p:nvCxnSpPr>
        <p:spPr>
          <a:xfrm>
            <a:off x="609600" y="4120776"/>
            <a:ext cx="9622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F31B17C4-2143-76EA-FE06-64C879C9EE19}"/>
              </a:ext>
            </a:extLst>
          </p:cNvPr>
          <p:cNvCxnSpPr/>
          <p:nvPr/>
        </p:nvCxnSpPr>
        <p:spPr>
          <a:xfrm>
            <a:off x="550811" y="4676588"/>
            <a:ext cx="9622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>
            <a:extLst>
              <a:ext uri="{FF2B5EF4-FFF2-40B4-BE49-F238E27FC236}">
                <a16:creationId xmlns:a16="http://schemas.microsoft.com/office/drawing/2014/main" id="{A402030A-25AB-69FA-9310-5D3C387CA0F2}"/>
              </a:ext>
            </a:extLst>
          </p:cNvPr>
          <p:cNvCxnSpPr/>
          <p:nvPr/>
        </p:nvCxnSpPr>
        <p:spPr>
          <a:xfrm>
            <a:off x="550811" y="5184588"/>
            <a:ext cx="9622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B60EA97C-C062-D137-DCB5-63DE43C12C0F}"/>
              </a:ext>
            </a:extLst>
          </p:cNvPr>
          <p:cNvCxnSpPr/>
          <p:nvPr/>
        </p:nvCxnSpPr>
        <p:spPr>
          <a:xfrm>
            <a:off x="2441388" y="3582894"/>
            <a:ext cx="9622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853D7482-3F6D-0577-1902-BC7F392E0F97}"/>
              </a:ext>
            </a:extLst>
          </p:cNvPr>
          <p:cNvCxnSpPr/>
          <p:nvPr/>
        </p:nvCxnSpPr>
        <p:spPr>
          <a:xfrm>
            <a:off x="2441388" y="4120776"/>
            <a:ext cx="9622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>
            <a:extLst>
              <a:ext uri="{FF2B5EF4-FFF2-40B4-BE49-F238E27FC236}">
                <a16:creationId xmlns:a16="http://schemas.microsoft.com/office/drawing/2014/main" id="{869FC54C-33A9-5A74-3A26-0109B4A31EC8}"/>
              </a:ext>
            </a:extLst>
          </p:cNvPr>
          <p:cNvCxnSpPr/>
          <p:nvPr/>
        </p:nvCxnSpPr>
        <p:spPr>
          <a:xfrm>
            <a:off x="2441388" y="4676588"/>
            <a:ext cx="9622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BF6E94F8-5EC4-751C-40DC-592B98E5D8F7}"/>
              </a:ext>
            </a:extLst>
          </p:cNvPr>
          <p:cNvCxnSpPr/>
          <p:nvPr/>
        </p:nvCxnSpPr>
        <p:spPr>
          <a:xfrm>
            <a:off x="2441388" y="5229412"/>
            <a:ext cx="9622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圖片 19">
            <a:extLst>
              <a:ext uri="{FF2B5EF4-FFF2-40B4-BE49-F238E27FC236}">
                <a16:creationId xmlns:a16="http://schemas.microsoft.com/office/drawing/2014/main" id="{90327B49-4F32-4087-B7A2-2428D63213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5063" y="1417638"/>
            <a:ext cx="1333686" cy="5163271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ED622F63-9569-14FC-9E44-DCF20E75F8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1126" y="1417638"/>
            <a:ext cx="1228896" cy="5134692"/>
          </a:xfrm>
          <a:prstGeom prst="rect">
            <a:avLst/>
          </a:prstGeom>
        </p:spPr>
      </p:pic>
      <p:graphicFrame>
        <p:nvGraphicFramePr>
          <p:cNvPr id="22" name="表格 21">
            <a:extLst>
              <a:ext uri="{FF2B5EF4-FFF2-40B4-BE49-F238E27FC236}">
                <a16:creationId xmlns:a16="http://schemas.microsoft.com/office/drawing/2014/main" id="{27969A22-F384-4002-E608-8D343D43FF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5993"/>
              </p:ext>
            </p:extLst>
          </p:nvPr>
        </p:nvGraphicFramePr>
        <p:xfrm>
          <a:off x="5947273" y="1058386"/>
          <a:ext cx="633796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3796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192458">
                <a:tc>
                  <a:txBody>
                    <a:bodyPr/>
                    <a:lstStyle/>
                    <a:p>
                      <a:r>
                        <a:rPr lang="zh-TW" altLang="en-US" sz="900" dirty="0"/>
                        <a:t>多線程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6FA11458-D3B9-E67D-988E-B5126CBCBD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174359"/>
              </p:ext>
            </p:extLst>
          </p:nvPr>
        </p:nvGraphicFramePr>
        <p:xfrm>
          <a:off x="8927028" y="1115220"/>
          <a:ext cx="617091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7091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192458">
                <a:tc>
                  <a:txBody>
                    <a:bodyPr/>
                    <a:lstStyle/>
                    <a:p>
                      <a:r>
                        <a:rPr lang="zh-TW" altLang="en-US" sz="900" dirty="0"/>
                        <a:t>多進程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4E6FAA9C-CD45-B469-5FB8-6A0D35607546}"/>
              </a:ext>
            </a:extLst>
          </p:cNvPr>
          <p:cNvCxnSpPr>
            <a:cxnSpLocks/>
          </p:cNvCxnSpPr>
          <p:nvPr/>
        </p:nvCxnSpPr>
        <p:spPr>
          <a:xfrm>
            <a:off x="5328024" y="2256117"/>
            <a:ext cx="186764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接點 25">
            <a:extLst>
              <a:ext uri="{FF2B5EF4-FFF2-40B4-BE49-F238E27FC236}">
                <a16:creationId xmlns:a16="http://schemas.microsoft.com/office/drawing/2014/main" id="{A27B3133-6DB7-3582-4EF0-C8F4ACBE8C48}"/>
              </a:ext>
            </a:extLst>
          </p:cNvPr>
          <p:cNvCxnSpPr>
            <a:cxnSpLocks/>
          </p:cNvCxnSpPr>
          <p:nvPr/>
        </p:nvCxnSpPr>
        <p:spPr>
          <a:xfrm>
            <a:off x="5310961" y="3071156"/>
            <a:ext cx="186764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接點 26">
            <a:extLst>
              <a:ext uri="{FF2B5EF4-FFF2-40B4-BE49-F238E27FC236}">
                <a16:creationId xmlns:a16="http://schemas.microsoft.com/office/drawing/2014/main" id="{B7F18E87-756C-FE54-631E-974909A0C611}"/>
              </a:ext>
            </a:extLst>
          </p:cNvPr>
          <p:cNvCxnSpPr>
            <a:cxnSpLocks/>
          </p:cNvCxnSpPr>
          <p:nvPr/>
        </p:nvCxnSpPr>
        <p:spPr>
          <a:xfrm>
            <a:off x="5310961" y="3830917"/>
            <a:ext cx="186764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01A04A9A-2B50-2C25-1457-60D915D92513}"/>
              </a:ext>
            </a:extLst>
          </p:cNvPr>
          <p:cNvCxnSpPr>
            <a:cxnSpLocks/>
          </p:cNvCxnSpPr>
          <p:nvPr/>
        </p:nvCxnSpPr>
        <p:spPr>
          <a:xfrm>
            <a:off x="5288082" y="4560046"/>
            <a:ext cx="186764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接點 28">
            <a:extLst>
              <a:ext uri="{FF2B5EF4-FFF2-40B4-BE49-F238E27FC236}">
                <a16:creationId xmlns:a16="http://schemas.microsoft.com/office/drawing/2014/main" id="{47DCE782-31B0-5FF3-D166-7DF2E8DCC09F}"/>
              </a:ext>
            </a:extLst>
          </p:cNvPr>
          <p:cNvCxnSpPr>
            <a:cxnSpLocks/>
          </p:cNvCxnSpPr>
          <p:nvPr/>
        </p:nvCxnSpPr>
        <p:spPr>
          <a:xfrm>
            <a:off x="8301749" y="2291530"/>
            <a:ext cx="186764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接點 29">
            <a:extLst>
              <a:ext uri="{FF2B5EF4-FFF2-40B4-BE49-F238E27FC236}">
                <a16:creationId xmlns:a16="http://schemas.microsoft.com/office/drawing/2014/main" id="{673C8618-66CF-0633-C9E5-65EC176E5585}"/>
              </a:ext>
            </a:extLst>
          </p:cNvPr>
          <p:cNvCxnSpPr>
            <a:cxnSpLocks/>
          </p:cNvCxnSpPr>
          <p:nvPr/>
        </p:nvCxnSpPr>
        <p:spPr>
          <a:xfrm>
            <a:off x="8358526" y="3167083"/>
            <a:ext cx="186764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接點 30">
            <a:extLst>
              <a:ext uri="{FF2B5EF4-FFF2-40B4-BE49-F238E27FC236}">
                <a16:creationId xmlns:a16="http://schemas.microsoft.com/office/drawing/2014/main" id="{1B57DF8B-2961-7C90-B461-C515AE7F36B8}"/>
              </a:ext>
            </a:extLst>
          </p:cNvPr>
          <p:cNvCxnSpPr>
            <a:cxnSpLocks/>
          </p:cNvCxnSpPr>
          <p:nvPr/>
        </p:nvCxnSpPr>
        <p:spPr>
          <a:xfrm>
            <a:off x="8358526" y="3999273"/>
            <a:ext cx="186764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接點 31">
            <a:extLst>
              <a:ext uri="{FF2B5EF4-FFF2-40B4-BE49-F238E27FC236}">
                <a16:creationId xmlns:a16="http://schemas.microsoft.com/office/drawing/2014/main" id="{7917411B-E834-F940-287E-FDCBB2751B01}"/>
              </a:ext>
            </a:extLst>
          </p:cNvPr>
          <p:cNvCxnSpPr>
            <a:cxnSpLocks/>
          </p:cNvCxnSpPr>
          <p:nvPr/>
        </p:nvCxnSpPr>
        <p:spPr>
          <a:xfrm>
            <a:off x="8403350" y="4850920"/>
            <a:ext cx="186764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238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B477BCF4-E28A-97AF-2DDA-BD1E38A84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921870"/>
          </a:xfrm>
        </p:spPr>
        <p:txBody>
          <a:bodyPr/>
          <a:lstStyle/>
          <a:p>
            <a:r>
              <a:rPr lang="zh-TW" altLang="en-US" dirty="0"/>
              <a:t>查看線程與進程</a:t>
            </a:r>
            <a:r>
              <a:rPr lang="en-US" altLang="zh-TW" dirty="0"/>
              <a:t>: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C6BDDA9E-A2E3-F8EA-C125-5869C5166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多進程與多線程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281399C1-2115-BC80-4A08-1B2DDFCF7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5661" y="1417638"/>
            <a:ext cx="6411220" cy="790685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6DF0A629-4C1F-49B6-28D9-002254563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516" y="3164190"/>
            <a:ext cx="1514686" cy="2343477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2428A45D-C741-2448-59FC-7190310F04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553" y="3164190"/>
            <a:ext cx="1600423" cy="2314898"/>
          </a:xfrm>
          <a:prstGeom prst="rect">
            <a:avLst/>
          </a:prstGeom>
        </p:spPr>
      </p:pic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4F2DB1CD-9BF1-0CD9-2D90-A69526069F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381276"/>
              </p:ext>
            </p:extLst>
          </p:nvPr>
        </p:nvGraphicFramePr>
        <p:xfrm>
          <a:off x="3274961" y="2879317"/>
          <a:ext cx="633796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3796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192458">
                <a:tc>
                  <a:txBody>
                    <a:bodyPr/>
                    <a:lstStyle/>
                    <a:p>
                      <a:r>
                        <a:rPr lang="zh-TW" altLang="en-US" sz="900" dirty="0"/>
                        <a:t>多線程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877E5082-B639-9BBE-656D-B4751FB352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8736845"/>
              </p:ext>
            </p:extLst>
          </p:nvPr>
        </p:nvGraphicFramePr>
        <p:xfrm>
          <a:off x="6944011" y="2879988"/>
          <a:ext cx="617091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7091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192458">
                <a:tc>
                  <a:txBody>
                    <a:bodyPr/>
                    <a:lstStyle/>
                    <a:p>
                      <a:r>
                        <a:rPr lang="zh-TW" altLang="en-US" sz="900" dirty="0"/>
                        <a:t>多進程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55578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2F0B8C2-C100-CFFD-C260-7E496027B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作業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8A4483A-3E45-EBC8-2ED3-F45AC50018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3641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C9D716EA-185B-FD23-F9FA-4D7AF583D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製作一個</a:t>
            </a:r>
            <a:r>
              <a:rPr lang="en-US" altLang="zh-TW" dirty="0"/>
              <a:t>UI</a:t>
            </a:r>
            <a:r>
              <a:rPr lang="zh-TW" altLang="en-US" dirty="0"/>
              <a:t> 功能需包含</a:t>
            </a:r>
            <a:r>
              <a:rPr lang="en-US" altLang="zh-TW" dirty="0"/>
              <a:t>(</a:t>
            </a:r>
            <a:r>
              <a:rPr lang="zh-TW" altLang="en-US" dirty="0"/>
              <a:t>使用</a:t>
            </a:r>
            <a:r>
              <a:rPr lang="en-US" altLang="zh-TW" dirty="0" err="1"/>
              <a:t>Qthread</a:t>
            </a:r>
            <a:r>
              <a:rPr lang="zh-TW" altLang="en-US" dirty="0"/>
              <a:t>即可</a:t>
            </a:r>
            <a:r>
              <a:rPr lang="en-US" altLang="zh-TW" dirty="0"/>
              <a:t>)</a:t>
            </a:r>
          </a:p>
          <a:p>
            <a:pPr lvl="1"/>
            <a:r>
              <a:rPr lang="en-US" altLang="zh-TW" dirty="0"/>
              <a:t>1.</a:t>
            </a:r>
            <a:r>
              <a:rPr lang="zh-TW" altLang="en-US" dirty="0"/>
              <a:t> 時間顯示</a:t>
            </a:r>
            <a:endParaRPr lang="en-US" altLang="zh-TW" dirty="0"/>
          </a:p>
          <a:p>
            <a:pPr lvl="1"/>
            <a:r>
              <a:rPr lang="en-US" altLang="zh-TW" dirty="0"/>
              <a:t>2.</a:t>
            </a:r>
            <a:r>
              <a:rPr lang="zh-TW" altLang="en-US" dirty="0"/>
              <a:t> 共</a:t>
            </a:r>
            <a:r>
              <a:rPr lang="en-US" altLang="zh-TW" dirty="0"/>
              <a:t>3</a:t>
            </a:r>
            <a:r>
              <a:rPr lang="zh-TW" altLang="en-US" dirty="0"/>
              <a:t>個視窗可以顯示圖片</a:t>
            </a:r>
            <a:endParaRPr lang="en-US" altLang="zh-TW" dirty="0"/>
          </a:p>
          <a:p>
            <a:pPr lvl="1"/>
            <a:r>
              <a:rPr lang="en-US" altLang="zh-TW" dirty="0"/>
              <a:t>3.</a:t>
            </a:r>
            <a:r>
              <a:rPr lang="zh-TW" altLang="en-US" dirty="0"/>
              <a:t> 每隔</a:t>
            </a:r>
            <a:r>
              <a:rPr lang="en-US" altLang="zh-TW" dirty="0"/>
              <a:t>3</a:t>
            </a:r>
            <a:r>
              <a:rPr lang="zh-TW" altLang="en-US" dirty="0"/>
              <a:t>秒剪刀石頭布比到有輸贏為止，並在</a:t>
            </a:r>
            <a:r>
              <a:rPr lang="en-US" altLang="zh-TW" dirty="0"/>
              <a:t>UI</a:t>
            </a:r>
            <a:r>
              <a:rPr lang="zh-TW" altLang="en-US" dirty="0"/>
              <a:t>上顯示誰贏了</a:t>
            </a:r>
            <a:endParaRPr lang="en-US" altLang="zh-TW" dirty="0"/>
          </a:p>
          <a:p>
            <a:pPr lvl="1"/>
            <a:r>
              <a:rPr lang="en-US" altLang="zh-TW" dirty="0"/>
              <a:t>4.</a:t>
            </a:r>
            <a:r>
              <a:rPr lang="zh-TW" altLang="en-US" dirty="0"/>
              <a:t> 製作按鈕可以啟動比賽繼續或暫停</a:t>
            </a: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F39A8592-2BAB-9980-683E-53653A80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作業</a:t>
            </a:r>
          </a:p>
        </p:txBody>
      </p:sp>
    </p:spTree>
    <p:extLst>
      <p:ext uri="{BB962C8B-B14F-4D97-AF65-F5344CB8AC3E}">
        <p14:creationId xmlns:p14="http://schemas.microsoft.com/office/powerpoint/2010/main" val="32153225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865164B-3092-D3C9-B28E-A89859439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參考範例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FEDE788-0FC3-40C0-DCA0-E92F654BA2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48629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05980EE0-2358-EAA4-FF5A-217EEB2C5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參考範例</a:t>
            </a: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C9AA8A88-56DD-0365-D036-0A01C2B20530}"/>
              </a:ext>
            </a:extLst>
          </p:cNvPr>
          <p:cNvSpPr txBox="1">
            <a:spLocks/>
          </p:cNvSpPr>
          <p:nvPr/>
        </p:nvSpPr>
        <p:spPr>
          <a:xfrm>
            <a:off x="609600" y="1600201"/>
            <a:ext cx="4147671" cy="1450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6"/>
              </a:buBlip>
              <a:defRPr lang="en-US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>
                <a:hlinkClick r:id="rId7"/>
              </a:rPr>
              <a:t>140.125.21.65:500</a:t>
            </a:r>
            <a:endParaRPr lang="en-US" altLang="zh-TW" dirty="0"/>
          </a:p>
          <a:p>
            <a:pPr lvl="1"/>
            <a:r>
              <a:rPr lang="zh-TW" altLang="en-US" dirty="0"/>
              <a:t>帳號</a:t>
            </a:r>
            <a:r>
              <a:rPr lang="en-US" altLang="zh-TW" dirty="0"/>
              <a:t>:VIP125</a:t>
            </a:r>
          </a:p>
          <a:p>
            <a:pPr lvl="1"/>
            <a:r>
              <a:rPr lang="zh-TW" altLang="en-US" dirty="0"/>
              <a:t>密碼</a:t>
            </a:r>
            <a:r>
              <a:rPr lang="en-US" altLang="zh-TW" dirty="0"/>
              <a:t>:Aa125125</a:t>
            </a:r>
            <a:endParaRPr lang="en-US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17EAB79E-211C-C8A2-AEBD-27F529A4B6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1741" y="714356"/>
            <a:ext cx="2674470" cy="2316837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2C8D1EF1-53B3-BE72-FECE-3AABEA2DE4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5644" y="3145322"/>
            <a:ext cx="4844191" cy="2436955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A5DADD34-B8D9-7110-BF60-FC74F69958CF}"/>
              </a:ext>
            </a:extLst>
          </p:cNvPr>
          <p:cNvSpPr/>
          <p:nvPr/>
        </p:nvSpPr>
        <p:spPr>
          <a:xfrm>
            <a:off x="4956552" y="2450240"/>
            <a:ext cx="553754" cy="4933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E1734BC-1744-F139-F60A-DC9057148B71}"/>
              </a:ext>
            </a:extLst>
          </p:cNvPr>
          <p:cNvSpPr/>
          <p:nvPr/>
        </p:nvSpPr>
        <p:spPr>
          <a:xfrm>
            <a:off x="6178740" y="3929417"/>
            <a:ext cx="1196224" cy="2034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181E451-6379-D234-DFEB-55E6DB126B63}"/>
              </a:ext>
            </a:extLst>
          </p:cNvPr>
          <p:cNvSpPr/>
          <p:nvPr/>
        </p:nvSpPr>
        <p:spPr>
          <a:xfrm>
            <a:off x="7460692" y="3827676"/>
            <a:ext cx="1196224" cy="2034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38B13633-55E0-44A7-79F9-0B4A44AF6537}"/>
              </a:ext>
            </a:extLst>
          </p:cNvPr>
          <p:cNvCxnSpPr>
            <a:cxnSpLocks/>
          </p:cNvCxnSpPr>
          <p:nvPr/>
        </p:nvCxnSpPr>
        <p:spPr>
          <a:xfrm>
            <a:off x="5117402" y="2943580"/>
            <a:ext cx="681007" cy="5933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id="{241BE27F-6543-0B72-3C84-8CF0177B056F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7374964" y="3929417"/>
            <a:ext cx="85728" cy="1377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34417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453099" y="2310053"/>
            <a:ext cx="82508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zh-TW" sz="6000" b="1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Q&amp;A</a:t>
            </a:r>
            <a:endParaRPr lang="zh-TW" altLang="en-US" sz="6000" b="1" i="1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5277AD6D699984449868855A3127D26A" ma:contentTypeVersion="2" ma:contentTypeDescription="建立新的文件。" ma:contentTypeScope="" ma:versionID="d206d76b95aea64cebf72c8064d6a23e">
  <xsd:schema xmlns:xsd="http://www.w3.org/2001/XMLSchema" xmlns:xs="http://www.w3.org/2001/XMLSchema" xmlns:p="http://schemas.microsoft.com/office/2006/metadata/properties" xmlns:ns2="61e34b9a-fb12-4ddc-a9fa-f1dfee28c312" targetNamespace="http://schemas.microsoft.com/office/2006/metadata/properties" ma:root="true" ma:fieldsID="27f13f092dc4eaf10accd9180c9bd89f" ns2:_="">
    <xsd:import namespace="61e34b9a-fb12-4ddc-a9fa-f1dfee28c3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e34b9a-fb12-4ddc-a9fa-f1dfee28c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F98627D-CABE-4AB1-BDAC-C770D74A1D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e34b9a-fb12-4ddc-a9fa-f1dfee28c3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4A718B8-1A8F-499C-90B3-D08D75F297B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1F5F3A0-F243-494C-AD09-AFF1E70A6A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6740</TotalTime>
  <Words>514</Words>
  <Application>Microsoft Office PowerPoint</Application>
  <PresentationFormat>寬螢幕</PresentationFormat>
  <Paragraphs>111</Paragraphs>
  <Slides>24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29" baseType="lpstr">
      <vt:lpstr>微軟正黑體</vt:lpstr>
      <vt:lpstr>Arial</vt:lpstr>
      <vt:lpstr>Calibri</vt:lpstr>
      <vt:lpstr>Times New Roman</vt:lpstr>
      <vt:lpstr>Office Theme</vt:lpstr>
      <vt:lpstr>Python 基礎教學-多工</vt:lpstr>
      <vt:lpstr>Python 基礎教學</vt:lpstr>
      <vt:lpstr>多工</vt:lpstr>
      <vt:lpstr>多工</vt:lpstr>
      <vt:lpstr>多工</vt:lpstr>
      <vt:lpstr>多線程</vt:lpstr>
      <vt:lpstr>多線程</vt:lpstr>
      <vt:lpstr>多線程</vt:lpstr>
      <vt:lpstr>多線程</vt:lpstr>
      <vt:lpstr>多線程</vt:lpstr>
      <vt:lpstr>多線程</vt:lpstr>
      <vt:lpstr>多進程</vt:lpstr>
      <vt:lpstr>多進程</vt:lpstr>
      <vt:lpstr>多進程</vt:lpstr>
      <vt:lpstr>多進程</vt:lpstr>
      <vt:lpstr>多進程</vt:lpstr>
      <vt:lpstr>多進程與多線程</vt:lpstr>
      <vt:lpstr>多進程與多線程</vt:lpstr>
      <vt:lpstr>多進程與多線程</vt:lpstr>
      <vt:lpstr>作業</vt:lpstr>
      <vt:lpstr>作業</vt:lpstr>
      <vt:lpstr>參考範例</vt:lpstr>
      <vt:lpstr>參考範例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PC</cp:lastModifiedBy>
  <cp:revision>180</cp:revision>
  <dcterms:created xsi:type="dcterms:W3CDTF">2019-06-26T06:06:21Z</dcterms:created>
  <dcterms:modified xsi:type="dcterms:W3CDTF">2023-07-19T11:05:30Z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0x0101005277AD6D699984449868855A3127D26A</vt:lpwstr>
  </property>
</Properties>
</file>